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8"/>
  </p:notesMasterIdLst>
  <p:handoutMasterIdLst>
    <p:handoutMasterId r:id="rId19"/>
  </p:handoutMasterIdLst>
  <p:sldIdLst>
    <p:sldId id="292" r:id="rId5"/>
    <p:sldId id="298" r:id="rId6"/>
    <p:sldId id="291" r:id="rId7"/>
    <p:sldId id="300" r:id="rId8"/>
    <p:sldId id="301" r:id="rId9"/>
    <p:sldId id="297" r:id="rId10"/>
    <p:sldId id="302" r:id="rId11"/>
    <p:sldId id="303" r:id="rId12"/>
    <p:sldId id="307" r:id="rId13"/>
    <p:sldId id="304" r:id="rId14"/>
    <p:sldId id="305" r:id="rId15"/>
    <p:sldId id="306" r:id="rId16"/>
    <p:sldId id="293" r:id="rId17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8AC3"/>
    <a:srgbClr val="374D81"/>
    <a:srgbClr val="9CCEC7"/>
    <a:srgbClr val="043D8F"/>
    <a:srgbClr val="76CAF3"/>
    <a:srgbClr val="1AE1F6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39" autoAdjust="0"/>
  </p:normalViewPr>
  <p:slideViewPr>
    <p:cSldViewPr snapToGrid="0">
      <p:cViewPr varScale="1">
        <p:scale>
          <a:sx n="74" d="100"/>
          <a:sy n="74" d="100"/>
        </p:scale>
        <p:origin x="2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BD516B-E30C-44CC-9BBB-FCB0B45E3763}" type="doc">
      <dgm:prSet loTypeId="urn:microsoft.com/office/officeart/2005/8/layout/vList5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it-IT"/>
        </a:p>
      </dgm:t>
    </dgm:pt>
    <dgm:pt modelId="{5D42B87A-B6A6-4296-A4AF-8BBB588759BB}">
      <dgm:prSet phldrT="[Testo]" phldr="0"/>
      <dgm:spPr/>
      <dgm:t>
        <a:bodyPr/>
        <a:lstStyle/>
        <a:p>
          <a:r>
            <a:rPr lang="it-IT" dirty="0"/>
            <a:t>Indicazioni</a:t>
          </a:r>
        </a:p>
      </dgm:t>
    </dgm:pt>
    <dgm:pt modelId="{14B51B08-DE50-4DCB-8422-D8883D4763B3}" type="parTrans" cxnId="{D7637D92-981C-400C-B493-AB4E71BC1A72}">
      <dgm:prSet/>
      <dgm:spPr/>
      <dgm:t>
        <a:bodyPr/>
        <a:lstStyle/>
        <a:p>
          <a:endParaRPr lang="it-IT"/>
        </a:p>
      </dgm:t>
    </dgm:pt>
    <dgm:pt modelId="{0CE5A065-1205-4F07-880D-9F9FA07454E1}" type="sibTrans" cxnId="{D7637D92-981C-400C-B493-AB4E71BC1A72}">
      <dgm:prSet/>
      <dgm:spPr/>
      <dgm:t>
        <a:bodyPr/>
        <a:lstStyle/>
        <a:p>
          <a:endParaRPr lang="it-IT"/>
        </a:p>
      </dgm:t>
    </dgm:pt>
    <dgm:pt modelId="{7BCAE4F4-4B91-48FE-A246-347264A9597C}">
      <dgm:prSet phldrT="[Tes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sz="1400" dirty="0">
              <a:solidFill>
                <a:srgbClr val="4A66AC"/>
              </a:solidFill>
              <a:effectLst/>
              <a:latin typeface="Calibri" panose="020F0502020204030204" pitchFamily="34" charset="0"/>
            </a:rPr>
            <a:t>BMI ≥ 40 kg/m²</a:t>
          </a:r>
          <a:endParaRPr lang="it-IT" sz="1400" dirty="0"/>
        </a:p>
      </dgm:t>
    </dgm:pt>
    <dgm:pt modelId="{90E2B424-F7C8-4E41-A850-66A9D376E190}" type="parTrans" cxnId="{0CDE3F61-D6C1-4686-9B08-28F105FFE7B2}">
      <dgm:prSet/>
      <dgm:spPr/>
      <dgm:t>
        <a:bodyPr/>
        <a:lstStyle/>
        <a:p>
          <a:endParaRPr lang="it-IT"/>
        </a:p>
      </dgm:t>
    </dgm:pt>
    <dgm:pt modelId="{921A4F25-7C40-4370-AB65-923D01AF5D96}" type="sibTrans" cxnId="{0CDE3F61-D6C1-4686-9B08-28F105FFE7B2}">
      <dgm:prSet/>
      <dgm:spPr/>
      <dgm:t>
        <a:bodyPr/>
        <a:lstStyle/>
        <a:p>
          <a:endParaRPr lang="it-IT"/>
        </a:p>
      </dgm:t>
    </dgm:pt>
    <dgm:pt modelId="{713ED17B-AF2B-4836-ACF2-C5EEB9A0BB7C}">
      <dgm:prSet phldrT="[Tes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sz="1400" dirty="0">
              <a:solidFill>
                <a:srgbClr val="4A66AC"/>
              </a:solidFill>
              <a:effectLst/>
              <a:latin typeface="Calibri" panose="020F0502020204030204" pitchFamily="34" charset="0"/>
            </a:rPr>
            <a:t>BMI ≥ 35 kg/m² con diabete, ipertensione o apnee notturne</a:t>
          </a:r>
          <a:endParaRPr lang="it-IT" sz="1400" dirty="0"/>
        </a:p>
      </dgm:t>
    </dgm:pt>
    <dgm:pt modelId="{4D8CBEAB-5B46-4076-871C-FD35F2CF88C8}" type="parTrans" cxnId="{553E278A-461D-46F4-884F-BEB58EDFBA1E}">
      <dgm:prSet/>
      <dgm:spPr/>
      <dgm:t>
        <a:bodyPr/>
        <a:lstStyle/>
        <a:p>
          <a:endParaRPr lang="it-IT"/>
        </a:p>
      </dgm:t>
    </dgm:pt>
    <dgm:pt modelId="{11908A3E-F129-4D7E-B7E7-35D78B3F716C}" type="sibTrans" cxnId="{553E278A-461D-46F4-884F-BEB58EDFBA1E}">
      <dgm:prSet/>
      <dgm:spPr/>
      <dgm:t>
        <a:bodyPr/>
        <a:lstStyle/>
        <a:p>
          <a:endParaRPr lang="it-IT"/>
        </a:p>
      </dgm:t>
    </dgm:pt>
    <dgm:pt modelId="{21EEC17B-F010-4391-AEB9-92FD0CEE5DA9}">
      <dgm:prSet phldrT="[Testo]" phldr="0"/>
      <dgm:spPr/>
      <dgm:t>
        <a:bodyPr/>
        <a:lstStyle/>
        <a:p>
          <a:r>
            <a:rPr lang="it-IT" dirty="0"/>
            <a:t>Vantaggi</a:t>
          </a:r>
        </a:p>
      </dgm:t>
    </dgm:pt>
    <dgm:pt modelId="{1D3EF310-0FC3-4D20-8198-0F87F3A18AE8}" type="parTrans" cxnId="{C83E3BBD-6B3E-4BC2-A3BE-484E57A4A2BA}">
      <dgm:prSet/>
      <dgm:spPr/>
      <dgm:t>
        <a:bodyPr/>
        <a:lstStyle/>
        <a:p>
          <a:endParaRPr lang="it-IT"/>
        </a:p>
      </dgm:t>
    </dgm:pt>
    <dgm:pt modelId="{01BEC235-870F-4690-9645-8F022A1A8D1C}" type="sibTrans" cxnId="{C83E3BBD-6B3E-4BC2-A3BE-484E57A4A2BA}">
      <dgm:prSet/>
      <dgm:spPr/>
      <dgm:t>
        <a:bodyPr/>
        <a:lstStyle/>
        <a:p>
          <a:endParaRPr lang="it-IT"/>
        </a:p>
      </dgm:t>
    </dgm:pt>
    <dgm:pt modelId="{9D16C67F-3D5C-4367-A3A4-24DAE5B50A00}">
      <dgm:prSet phldrT="[Testo]" phldr="0"/>
      <dgm:spPr/>
      <dgm:t>
        <a:bodyPr/>
        <a:lstStyle/>
        <a:p>
          <a:r>
            <a:rPr lang="it-IT" dirty="0">
              <a:solidFill>
                <a:schemeClr val="accent1"/>
              </a:solidFill>
            </a:rPr>
            <a:t>Esplorazione endoscopica della VBP e dello stomaco residuo</a:t>
          </a:r>
        </a:p>
      </dgm:t>
    </dgm:pt>
    <dgm:pt modelId="{80391762-AFD8-4908-A5D0-A52EBD56F7E3}" type="parTrans" cxnId="{16A8EEE1-8B07-4AAA-A891-E34E05A80599}">
      <dgm:prSet/>
      <dgm:spPr/>
      <dgm:t>
        <a:bodyPr/>
        <a:lstStyle/>
        <a:p>
          <a:endParaRPr lang="it-IT"/>
        </a:p>
      </dgm:t>
    </dgm:pt>
    <dgm:pt modelId="{D99F57FD-4AA7-4ACD-9076-6CE9377B2F1F}" type="sibTrans" cxnId="{16A8EEE1-8B07-4AAA-A891-E34E05A80599}">
      <dgm:prSet/>
      <dgm:spPr/>
      <dgm:t>
        <a:bodyPr/>
        <a:lstStyle/>
        <a:p>
          <a:endParaRPr lang="it-IT"/>
        </a:p>
      </dgm:t>
    </dgm:pt>
    <dgm:pt modelId="{6FD771E7-AD38-45DC-BB86-B2F0EA42A4AE}">
      <dgm:prSet phldrT="[Testo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it-IT" sz="1200" dirty="0"/>
        </a:p>
      </dgm:t>
    </dgm:pt>
    <dgm:pt modelId="{6CE0CD5B-4769-4A4D-9B73-FEA4D71FC13B}" type="parTrans" cxnId="{05A45F05-D110-4269-8017-EF371E0B6655}">
      <dgm:prSet/>
      <dgm:spPr/>
      <dgm:t>
        <a:bodyPr/>
        <a:lstStyle/>
        <a:p>
          <a:endParaRPr lang="it-IT"/>
        </a:p>
      </dgm:t>
    </dgm:pt>
    <dgm:pt modelId="{2E9B2EE0-5E1B-4715-BA09-9FFA17FE49DA}" type="sibTrans" cxnId="{05A45F05-D110-4269-8017-EF371E0B6655}">
      <dgm:prSet/>
      <dgm:spPr/>
      <dgm:t>
        <a:bodyPr/>
        <a:lstStyle/>
        <a:p>
          <a:endParaRPr lang="it-IT"/>
        </a:p>
      </dgm:t>
    </dgm:pt>
    <dgm:pt modelId="{7544D210-7205-4D76-B0F5-46C70850FBA9}">
      <dgm:prSet phldrT="[Tes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sz="1400" dirty="0">
              <a:solidFill>
                <a:srgbClr val="4A66AC"/>
              </a:solidFill>
              <a:effectLst/>
              <a:latin typeface="Calibri" panose="020F0502020204030204" pitchFamily="34" charset="0"/>
            </a:rPr>
            <a:t>BMI tra 30 e 35 kg/m² con diabete mal controllato o patologie osteoarticolari specifiche</a:t>
          </a:r>
          <a:endParaRPr lang="it-IT" sz="1400" dirty="0"/>
        </a:p>
      </dgm:t>
    </dgm:pt>
    <dgm:pt modelId="{787D6312-E4D0-4A93-95E5-BE4731D3CDCD}" type="parTrans" cxnId="{8B7309B9-5B9F-423C-B0E0-EAD442A3F51E}">
      <dgm:prSet/>
      <dgm:spPr/>
      <dgm:t>
        <a:bodyPr/>
        <a:lstStyle/>
        <a:p>
          <a:endParaRPr lang="it-IT"/>
        </a:p>
      </dgm:t>
    </dgm:pt>
    <dgm:pt modelId="{38E9BBC1-F218-47C0-9DBC-6DA802F7DDB7}" type="sibTrans" cxnId="{8B7309B9-5B9F-423C-B0E0-EAD442A3F51E}">
      <dgm:prSet/>
      <dgm:spPr/>
      <dgm:t>
        <a:bodyPr/>
        <a:lstStyle/>
        <a:p>
          <a:endParaRPr lang="it-IT"/>
        </a:p>
      </dgm:t>
    </dgm:pt>
    <dgm:pt modelId="{ED643BAF-D539-4079-9275-3514FB16E30A}" type="pres">
      <dgm:prSet presAssocID="{07BD516B-E30C-44CC-9BBB-FCB0B45E3763}" presName="Name0" presStyleCnt="0">
        <dgm:presLayoutVars>
          <dgm:dir/>
          <dgm:animLvl val="lvl"/>
          <dgm:resizeHandles val="exact"/>
        </dgm:presLayoutVars>
      </dgm:prSet>
      <dgm:spPr/>
    </dgm:pt>
    <dgm:pt modelId="{B6766200-FB03-44D4-84BF-FD313DA83F0A}" type="pres">
      <dgm:prSet presAssocID="{5D42B87A-B6A6-4296-A4AF-8BBB588759BB}" presName="linNode" presStyleCnt="0"/>
      <dgm:spPr/>
    </dgm:pt>
    <dgm:pt modelId="{23A5102A-7F2C-4213-839B-A45DF4EABA92}" type="pres">
      <dgm:prSet presAssocID="{5D42B87A-B6A6-4296-A4AF-8BBB588759B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6DFD8CC2-3542-4378-9A40-B0866FE4A638}" type="pres">
      <dgm:prSet presAssocID="{5D42B87A-B6A6-4296-A4AF-8BBB588759BB}" presName="descendantText" presStyleLbl="alignAccFollowNode1" presStyleIdx="0" presStyleCnt="2">
        <dgm:presLayoutVars>
          <dgm:bulletEnabled val="1"/>
        </dgm:presLayoutVars>
      </dgm:prSet>
      <dgm:spPr/>
    </dgm:pt>
    <dgm:pt modelId="{FBD9D8AC-6C96-42C9-B5DC-6B38DEF8FB67}" type="pres">
      <dgm:prSet presAssocID="{0CE5A065-1205-4F07-880D-9F9FA07454E1}" presName="sp" presStyleCnt="0"/>
      <dgm:spPr/>
    </dgm:pt>
    <dgm:pt modelId="{3D86CB45-B10A-427A-ACD3-7F711D7AD0BB}" type="pres">
      <dgm:prSet presAssocID="{21EEC17B-F010-4391-AEB9-92FD0CEE5DA9}" presName="linNode" presStyleCnt="0"/>
      <dgm:spPr/>
    </dgm:pt>
    <dgm:pt modelId="{CE54E737-71DB-4914-820A-427523E0CA48}" type="pres">
      <dgm:prSet presAssocID="{21EEC17B-F010-4391-AEB9-92FD0CEE5DA9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66613F56-7CE6-4482-B253-4D858632F286}" type="pres">
      <dgm:prSet presAssocID="{21EEC17B-F010-4391-AEB9-92FD0CEE5DA9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05A45F05-D110-4269-8017-EF371E0B6655}" srcId="{5D42B87A-B6A6-4296-A4AF-8BBB588759BB}" destId="{6FD771E7-AD38-45DC-BB86-B2F0EA42A4AE}" srcOrd="3" destOrd="0" parTransId="{6CE0CD5B-4769-4A4D-9B73-FEA4D71FC13B}" sibTransId="{2E9B2EE0-5E1B-4715-BA09-9FFA17FE49DA}"/>
    <dgm:cxn modelId="{25E5B61D-7B6B-4ED4-B8A1-6ABB118D5038}" type="presOf" srcId="{07BD516B-E30C-44CC-9BBB-FCB0B45E3763}" destId="{ED643BAF-D539-4079-9275-3514FB16E30A}" srcOrd="0" destOrd="0" presId="urn:microsoft.com/office/officeart/2005/8/layout/vList5"/>
    <dgm:cxn modelId="{D8194E22-1FCB-44DC-B050-563BCFE8EAE2}" type="presOf" srcId="{9D16C67F-3D5C-4367-A3A4-24DAE5B50A00}" destId="{66613F56-7CE6-4482-B253-4D858632F286}" srcOrd="0" destOrd="0" presId="urn:microsoft.com/office/officeart/2005/8/layout/vList5"/>
    <dgm:cxn modelId="{2F95755B-6959-4F8C-B051-A7AD41082FC6}" type="presOf" srcId="{21EEC17B-F010-4391-AEB9-92FD0CEE5DA9}" destId="{CE54E737-71DB-4914-820A-427523E0CA48}" srcOrd="0" destOrd="0" presId="urn:microsoft.com/office/officeart/2005/8/layout/vList5"/>
    <dgm:cxn modelId="{0CDE3F61-D6C1-4686-9B08-28F105FFE7B2}" srcId="{5D42B87A-B6A6-4296-A4AF-8BBB588759BB}" destId="{7BCAE4F4-4B91-48FE-A246-347264A9597C}" srcOrd="0" destOrd="0" parTransId="{90E2B424-F7C8-4E41-A850-66A9D376E190}" sibTransId="{921A4F25-7C40-4370-AB65-923D01AF5D96}"/>
    <dgm:cxn modelId="{62702148-7373-416F-B8BB-248A587386EE}" type="presOf" srcId="{7544D210-7205-4D76-B0F5-46C70850FBA9}" destId="{6DFD8CC2-3542-4378-9A40-B0866FE4A638}" srcOrd="0" destOrd="2" presId="urn:microsoft.com/office/officeart/2005/8/layout/vList5"/>
    <dgm:cxn modelId="{D050B587-498D-4ECF-9BE3-94228CD7D683}" type="presOf" srcId="{5D42B87A-B6A6-4296-A4AF-8BBB588759BB}" destId="{23A5102A-7F2C-4213-839B-A45DF4EABA92}" srcOrd="0" destOrd="0" presId="urn:microsoft.com/office/officeart/2005/8/layout/vList5"/>
    <dgm:cxn modelId="{553E278A-461D-46F4-884F-BEB58EDFBA1E}" srcId="{5D42B87A-B6A6-4296-A4AF-8BBB588759BB}" destId="{713ED17B-AF2B-4836-ACF2-C5EEB9A0BB7C}" srcOrd="1" destOrd="0" parTransId="{4D8CBEAB-5B46-4076-871C-FD35F2CF88C8}" sibTransId="{11908A3E-F129-4D7E-B7E7-35D78B3F716C}"/>
    <dgm:cxn modelId="{0A75708B-5AF3-4F27-B49F-3BEF05D9E612}" type="presOf" srcId="{7BCAE4F4-4B91-48FE-A246-347264A9597C}" destId="{6DFD8CC2-3542-4378-9A40-B0866FE4A638}" srcOrd="0" destOrd="0" presId="urn:microsoft.com/office/officeart/2005/8/layout/vList5"/>
    <dgm:cxn modelId="{D7637D92-981C-400C-B493-AB4E71BC1A72}" srcId="{07BD516B-E30C-44CC-9BBB-FCB0B45E3763}" destId="{5D42B87A-B6A6-4296-A4AF-8BBB588759BB}" srcOrd="0" destOrd="0" parTransId="{14B51B08-DE50-4DCB-8422-D8883D4763B3}" sibTransId="{0CE5A065-1205-4F07-880D-9F9FA07454E1}"/>
    <dgm:cxn modelId="{8B7309B9-5B9F-423C-B0E0-EAD442A3F51E}" srcId="{5D42B87A-B6A6-4296-A4AF-8BBB588759BB}" destId="{7544D210-7205-4D76-B0F5-46C70850FBA9}" srcOrd="2" destOrd="0" parTransId="{787D6312-E4D0-4A93-95E5-BE4731D3CDCD}" sibTransId="{38E9BBC1-F218-47C0-9DBC-6DA802F7DDB7}"/>
    <dgm:cxn modelId="{C83E3BBD-6B3E-4BC2-A3BE-484E57A4A2BA}" srcId="{07BD516B-E30C-44CC-9BBB-FCB0B45E3763}" destId="{21EEC17B-F010-4391-AEB9-92FD0CEE5DA9}" srcOrd="1" destOrd="0" parTransId="{1D3EF310-0FC3-4D20-8198-0F87F3A18AE8}" sibTransId="{01BEC235-870F-4690-9645-8F022A1A8D1C}"/>
    <dgm:cxn modelId="{5D3E15CE-BB0F-4EA4-9187-0AAD27345366}" type="presOf" srcId="{713ED17B-AF2B-4836-ACF2-C5EEB9A0BB7C}" destId="{6DFD8CC2-3542-4378-9A40-B0866FE4A638}" srcOrd="0" destOrd="1" presId="urn:microsoft.com/office/officeart/2005/8/layout/vList5"/>
    <dgm:cxn modelId="{16A8EEE1-8B07-4AAA-A891-E34E05A80599}" srcId="{21EEC17B-F010-4391-AEB9-92FD0CEE5DA9}" destId="{9D16C67F-3D5C-4367-A3A4-24DAE5B50A00}" srcOrd="0" destOrd="0" parTransId="{80391762-AFD8-4908-A5D0-A52EBD56F7E3}" sibTransId="{D99F57FD-4AA7-4ACD-9076-6CE9377B2F1F}"/>
    <dgm:cxn modelId="{DA9C60F0-D301-40B8-8950-ECB52CE45D1C}" type="presOf" srcId="{6FD771E7-AD38-45DC-BB86-B2F0EA42A4AE}" destId="{6DFD8CC2-3542-4378-9A40-B0866FE4A638}" srcOrd="0" destOrd="3" presId="urn:microsoft.com/office/officeart/2005/8/layout/vList5"/>
    <dgm:cxn modelId="{B97561A7-6F1E-43FB-9A2D-912E7CE97868}" type="presParOf" srcId="{ED643BAF-D539-4079-9275-3514FB16E30A}" destId="{B6766200-FB03-44D4-84BF-FD313DA83F0A}" srcOrd="0" destOrd="0" presId="urn:microsoft.com/office/officeart/2005/8/layout/vList5"/>
    <dgm:cxn modelId="{14EB2DEB-C907-4EA1-BBD2-0FA121197072}" type="presParOf" srcId="{B6766200-FB03-44D4-84BF-FD313DA83F0A}" destId="{23A5102A-7F2C-4213-839B-A45DF4EABA92}" srcOrd="0" destOrd="0" presId="urn:microsoft.com/office/officeart/2005/8/layout/vList5"/>
    <dgm:cxn modelId="{F1899FDB-69E4-448A-A770-051EDB2FE28F}" type="presParOf" srcId="{B6766200-FB03-44D4-84BF-FD313DA83F0A}" destId="{6DFD8CC2-3542-4378-9A40-B0866FE4A638}" srcOrd="1" destOrd="0" presId="urn:microsoft.com/office/officeart/2005/8/layout/vList5"/>
    <dgm:cxn modelId="{121A99BB-1877-4615-A4E3-5520DBCB6F2F}" type="presParOf" srcId="{ED643BAF-D539-4079-9275-3514FB16E30A}" destId="{FBD9D8AC-6C96-42C9-B5DC-6B38DEF8FB67}" srcOrd="1" destOrd="0" presId="urn:microsoft.com/office/officeart/2005/8/layout/vList5"/>
    <dgm:cxn modelId="{1FD1877E-B6AB-4EED-9F98-58702F0F7890}" type="presParOf" srcId="{ED643BAF-D539-4079-9275-3514FB16E30A}" destId="{3D86CB45-B10A-427A-ACD3-7F711D7AD0BB}" srcOrd="2" destOrd="0" presId="urn:microsoft.com/office/officeart/2005/8/layout/vList5"/>
    <dgm:cxn modelId="{E2A93AA8-2C54-4BEA-BAB5-5F83F60E0552}" type="presParOf" srcId="{3D86CB45-B10A-427A-ACD3-7F711D7AD0BB}" destId="{CE54E737-71DB-4914-820A-427523E0CA48}" srcOrd="0" destOrd="0" presId="urn:microsoft.com/office/officeart/2005/8/layout/vList5"/>
    <dgm:cxn modelId="{186CAC95-7AF1-40C6-A764-BFAEE8EABC61}" type="presParOf" srcId="{3D86CB45-B10A-427A-ACD3-7F711D7AD0BB}" destId="{66613F56-7CE6-4482-B253-4D858632F28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BD516B-E30C-44CC-9BBB-FCB0B45E3763}" type="doc">
      <dgm:prSet loTypeId="urn:microsoft.com/office/officeart/2005/8/layout/vList5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it-IT"/>
        </a:p>
      </dgm:t>
    </dgm:pt>
    <dgm:pt modelId="{ED643BAF-D539-4079-9275-3514FB16E30A}" type="pres">
      <dgm:prSet presAssocID="{07BD516B-E30C-44CC-9BBB-FCB0B45E3763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25E5B61D-7B6B-4ED4-B8A1-6ABB118D5038}" type="presOf" srcId="{07BD516B-E30C-44CC-9BBB-FCB0B45E3763}" destId="{ED643BAF-D539-4079-9275-3514FB16E30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BD516B-E30C-44CC-9BBB-FCB0B45E3763}" type="doc">
      <dgm:prSet loTypeId="urn:microsoft.com/office/officeart/2005/8/layout/vList5" loCatId="list" qsTypeId="urn:microsoft.com/office/officeart/2005/8/quickstyle/simple4#1" qsCatId="simple" csTypeId="urn:microsoft.com/office/officeart/2005/8/colors/accent2_2#1" csCatId="accent2" phldr="1"/>
      <dgm:spPr/>
      <dgm:t>
        <a:bodyPr/>
        <a:lstStyle/>
        <a:p>
          <a:endParaRPr lang="it-IT"/>
        </a:p>
      </dgm:t>
    </dgm:pt>
    <dgm:pt modelId="{C2BF93BC-9511-429E-B2CC-EDCF1ADED607}">
      <dgm:prSet phldrT="[Testo]" phldr="0"/>
      <dgm:spPr/>
      <dgm:t>
        <a:bodyPr/>
        <a:lstStyle/>
        <a:p>
          <a:r>
            <a:rPr lang="it-IT" dirty="0"/>
            <a:t>PRIMARIO</a:t>
          </a:r>
        </a:p>
      </dgm:t>
    </dgm:pt>
    <dgm:pt modelId="{2618AA35-B334-4AD8-AB16-18DE4EE55B57}" type="parTrans" cxnId="{5F489224-956F-4687-90A0-5EB628AB3D13}">
      <dgm:prSet/>
      <dgm:spPr/>
      <dgm:t>
        <a:bodyPr/>
        <a:lstStyle/>
        <a:p>
          <a:endParaRPr lang="it-IT"/>
        </a:p>
      </dgm:t>
    </dgm:pt>
    <dgm:pt modelId="{9F2E3422-5557-4484-B461-129351A11051}" type="sibTrans" cxnId="{5F489224-956F-4687-90A0-5EB628AB3D13}">
      <dgm:prSet/>
      <dgm:spPr/>
      <dgm:t>
        <a:bodyPr/>
        <a:lstStyle/>
        <a:p>
          <a:endParaRPr lang="it-IT"/>
        </a:p>
      </dgm:t>
    </dgm:pt>
    <dgm:pt modelId="{6FC8A563-25B3-42AE-94A3-C461FA973B51}">
      <dgm:prSet phldrT="[Testo]" phldr="0"/>
      <dgm:spPr/>
      <dgm:t>
        <a:bodyPr/>
        <a:lstStyle/>
        <a:p>
          <a:r>
            <a:rPr lang="it-IT" dirty="0">
              <a:solidFill>
                <a:schemeClr val="accent1"/>
              </a:solidFill>
            </a:rPr>
            <a:t>EWL% a 1, 3, 6 e 12 mesi</a:t>
          </a:r>
        </a:p>
      </dgm:t>
    </dgm:pt>
    <dgm:pt modelId="{56E9A5B6-E660-407F-878F-32F4A31A920E}" type="parTrans" cxnId="{9E9B44EB-0CFC-4FD7-9F8B-9D5C2D299819}">
      <dgm:prSet/>
      <dgm:spPr/>
      <dgm:t>
        <a:bodyPr/>
        <a:lstStyle/>
        <a:p>
          <a:endParaRPr lang="it-IT"/>
        </a:p>
      </dgm:t>
    </dgm:pt>
    <dgm:pt modelId="{D9B5EB8C-218A-44F5-B603-266A20EF1795}" type="sibTrans" cxnId="{9E9B44EB-0CFC-4FD7-9F8B-9D5C2D299819}">
      <dgm:prSet/>
      <dgm:spPr/>
      <dgm:t>
        <a:bodyPr/>
        <a:lstStyle/>
        <a:p>
          <a:endParaRPr lang="it-IT"/>
        </a:p>
      </dgm:t>
    </dgm:pt>
    <dgm:pt modelId="{4040FF16-9AA4-448B-99E8-F403F0B2FADD}">
      <dgm:prSet phldrT="[Testo]" phldr="0"/>
      <dgm:spPr/>
      <dgm:t>
        <a:bodyPr/>
        <a:lstStyle/>
        <a:p>
          <a:r>
            <a:rPr lang="it-IT" dirty="0"/>
            <a:t>SECONDARI</a:t>
          </a:r>
        </a:p>
      </dgm:t>
    </dgm:pt>
    <dgm:pt modelId="{3F999BB0-5E93-45F1-BE86-29BD59DB1523}" type="parTrans" cxnId="{A2FB6387-8119-4ECA-A768-F21C164C92D8}">
      <dgm:prSet/>
      <dgm:spPr/>
      <dgm:t>
        <a:bodyPr/>
        <a:lstStyle/>
        <a:p>
          <a:endParaRPr lang="it-IT"/>
        </a:p>
      </dgm:t>
    </dgm:pt>
    <dgm:pt modelId="{0808D478-F3DA-4079-B72F-BB50B5DF42AC}" type="sibTrans" cxnId="{A2FB6387-8119-4ECA-A768-F21C164C92D8}">
      <dgm:prSet/>
      <dgm:spPr/>
      <dgm:t>
        <a:bodyPr/>
        <a:lstStyle/>
        <a:p>
          <a:endParaRPr lang="it-IT"/>
        </a:p>
      </dgm:t>
    </dgm:pt>
    <dgm:pt modelId="{36D19BB8-CCD4-4B39-B8C8-DD490240C65F}">
      <dgm:prSet phldrT="[Testo]" phldr="0"/>
      <dgm:spPr/>
      <dgm:t>
        <a:bodyPr/>
        <a:lstStyle/>
        <a:p>
          <a:r>
            <a:rPr lang="it-IT" dirty="0">
              <a:solidFill>
                <a:schemeClr val="accent1"/>
              </a:solidFill>
            </a:rPr>
            <a:t>Complicanze postoperatorie</a:t>
          </a:r>
        </a:p>
      </dgm:t>
    </dgm:pt>
    <dgm:pt modelId="{F6D45EE4-AC4D-4ED5-860C-183BAC3B9E01}" type="parTrans" cxnId="{E54C2AC3-7B42-40D9-B111-5F3E8CB7B101}">
      <dgm:prSet/>
      <dgm:spPr/>
      <dgm:t>
        <a:bodyPr/>
        <a:lstStyle/>
        <a:p>
          <a:endParaRPr lang="it-IT"/>
        </a:p>
      </dgm:t>
    </dgm:pt>
    <dgm:pt modelId="{B2B78734-0DCE-453D-9845-DD75AC369DCE}" type="sibTrans" cxnId="{E54C2AC3-7B42-40D9-B111-5F3E8CB7B101}">
      <dgm:prSet/>
      <dgm:spPr/>
      <dgm:t>
        <a:bodyPr/>
        <a:lstStyle/>
        <a:p>
          <a:endParaRPr lang="it-IT"/>
        </a:p>
      </dgm:t>
    </dgm:pt>
    <dgm:pt modelId="{241A6014-BA90-455A-A83B-67CA6736FFFD}">
      <dgm:prSet phldrT="[Testo]" phldr="0"/>
      <dgm:spPr/>
      <dgm:t>
        <a:bodyPr/>
        <a:lstStyle/>
        <a:p>
          <a:r>
            <a:rPr lang="it-IT" dirty="0">
              <a:solidFill>
                <a:schemeClr val="accent1"/>
              </a:solidFill>
            </a:rPr>
            <a:t>Miglioramento/risoluzione comorbidità</a:t>
          </a:r>
        </a:p>
      </dgm:t>
    </dgm:pt>
    <dgm:pt modelId="{EB5F2007-3F50-4C71-93EE-DBA219B56EFA}" type="parTrans" cxnId="{2C811154-8050-42F6-8C8C-42B6EF819365}">
      <dgm:prSet/>
      <dgm:spPr/>
      <dgm:t>
        <a:bodyPr/>
        <a:lstStyle/>
        <a:p>
          <a:endParaRPr lang="it-IT"/>
        </a:p>
      </dgm:t>
    </dgm:pt>
    <dgm:pt modelId="{37E43216-D747-4C07-AC7E-8364907B5A99}" type="sibTrans" cxnId="{2C811154-8050-42F6-8C8C-42B6EF819365}">
      <dgm:prSet/>
      <dgm:spPr/>
      <dgm:t>
        <a:bodyPr/>
        <a:lstStyle/>
        <a:p>
          <a:endParaRPr lang="it-IT"/>
        </a:p>
      </dgm:t>
    </dgm:pt>
    <dgm:pt modelId="{43CD0262-B45A-48A2-A1E0-A5C7A31A9865}">
      <dgm:prSet phldrT="[Testo]" phldr="0"/>
      <dgm:spPr/>
      <dgm:t>
        <a:bodyPr/>
        <a:lstStyle/>
        <a:p>
          <a:r>
            <a:rPr lang="it-IT" dirty="0">
              <a:solidFill>
                <a:schemeClr val="accent1"/>
              </a:solidFill>
            </a:rPr>
            <a:t>Degenza media postoperatoria</a:t>
          </a:r>
        </a:p>
      </dgm:t>
    </dgm:pt>
    <dgm:pt modelId="{1C062639-5CD4-4707-9D2C-E43C6A95A5B8}" type="parTrans" cxnId="{2FFCE631-E443-4E82-9EBC-3EDD4A8C98DC}">
      <dgm:prSet/>
      <dgm:spPr/>
      <dgm:t>
        <a:bodyPr/>
        <a:lstStyle/>
        <a:p>
          <a:endParaRPr lang="it-IT"/>
        </a:p>
      </dgm:t>
    </dgm:pt>
    <dgm:pt modelId="{7DFFF0AE-0746-4776-AF0E-0D350889B633}" type="sibTrans" cxnId="{2FFCE631-E443-4E82-9EBC-3EDD4A8C98DC}">
      <dgm:prSet/>
      <dgm:spPr/>
      <dgm:t>
        <a:bodyPr/>
        <a:lstStyle/>
        <a:p>
          <a:endParaRPr lang="it-IT"/>
        </a:p>
      </dgm:t>
    </dgm:pt>
    <dgm:pt modelId="{AED2184B-9A42-450D-8040-4E4233969150}" type="pres">
      <dgm:prSet presAssocID="{07BD516B-E30C-44CC-9BBB-FCB0B45E3763}" presName="Name0" presStyleCnt="0">
        <dgm:presLayoutVars>
          <dgm:dir/>
          <dgm:animLvl val="lvl"/>
          <dgm:resizeHandles val="exact"/>
        </dgm:presLayoutVars>
      </dgm:prSet>
      <dgm:spPr/>
    </dgm:pt>
    <dgm:pt modelId="{BE7575F4-D1C7-4BD7-8F0A-9A7F4486D8DF}" type="pres">
      <dgm:prSet presAssocID="{C2BF93BC-9511-429E-B2CC-EDCF1ADED607}" presName="linNode" presStyleCnt="0"/>
      <dgm:spPr/>
    </dgm:pt>
    <dgm:pt modelId="{6675D4A7-9D0F-499E-9864-05FC9EBB4DBC}" type="pres">
      <dgm:prSet presAssocID="{C2BF93BC-9511-429E-B2CC-EDCF1ADED607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4490CAB8-AF96-44FF-9963-CD0416728FD5}" type="pres">
      <dgm:prSet presAssocID="{C2BF93BC-9511-429E-B2CC-EDCF1ADED607}" presName="descendantText" presStyleLbl="alignAccFollowNode1" presStyleIdx="0" presStyleCnt="2">
        <dgm:presLayoutVars>
          <dgm:bulletEnabled val="1"/>
        </dgm:presLayoutVars>
      </dgm:prSet>
      <dgm:spPr/>
    </dgm:pt>
    <dgm:pt modelId="{CD2278BF-DBA4-4347-B3FD-4447056A2124}" type="pres">
      <dgm:prSet presAssocID="{9F2E3422-5557-4484-B461-129351A11051}" presName="sp" presStyleCnt="0"/>
      <dgm:spPr/>
    </dgm:pt>
    <dgm:pt modelId="{BA697471-C804-43DF-92DB-343232493196}" type="pres">
      <dgm:prSet presAssocID="{4040FF16-9AA4-448B-99E8-F403F0B2FADD}" presName="linNode" presStyleCnt="0"/>
      <dgm:spPr/>
    </dgm:pt>
    <dgm:pt modelId="{58B404D8-DFC8-4D7F-BD81-F2F4CC19FBD2}" type="pres">
      <dgm:prSet presAssocID="{4040FF16-9AA4-448B-99E8-F403F0B2FADD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1BA7B4FB-1709-4795-AB90-41BF08C408FC}" type="pres">
      <dgm:prSet presAssocID="{4040FF16-9AA4-448B-99E8-F403F0B2FADD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9F411B15-6BC7-4003-9A74-AEAB15C3AEB4}" type="presOf" srcId="{C2BF93BC-9511-429E-B2CC-EDCF1ADED607}" destId="{6675D4A7-9D0F-499E-9864-05FC9EBB4DBC}" srcOrd="0" destOrd="0" presId="urn:microsoft.com/office/officeart/2005/8/layout/vList5"/>
    <dgm:cxn modelId="{6617FD20-C133-4382-BDF8-534D2FB4C0CD}" type="presOf" srcId="{6FC8A563-25B3-42AE-94A3-C461FA973B51}" destId="{4490CAB8-AF96-44FF-9963-CD0416728FD5}" srcOrd="0" destOrd="0" presId="urn:microsoft.com/office/officeart/2005/8/layout/vList5"/>
    <dgm:cxn modelId="{5F489224-956F-4687-90A0-5EB628AB3D13}" srcId="{07BD516B-E30C-44CC-9BBB-FCB0B45E3763}" destId="{C2BF93BC-9511-429E-B2CC-EDCF1ADED607}" srcOrd="0" destOrd="0" parTransId="{2618AA35-B334-4AD8-AB16-18DE4EE55B57}" sibTransId="{9F2E3422-5557-4484-B461-129351A11051}"/>
    <dgm:cxn modelId="{2FFCE631-E443-4E82-9EBC-3EDD4A8C98DC}" srcId="{4040FF16-9AA4-448B-99E8-F403F0B2FADD}" destId="{43CD0262-B45A-48A2-A1E0-A5C7A31A9865}" srcOrd="2" destOrd="0" parTransId="{1C062639-5CD4-4707-9D2C-E43C6A95A5B8}" sibTransId="{7DFFF0AE-0746-4776-AF0E-0D350889B633}"/>
    <dgm:cxn modelId="{2C811154-8050-42F6-8C8C-42B6EF819365}" srcId="{4040FF16-9AA4-448B-99E8-F403F0B2FADD}" destId="{241A6014-BA90-455A-A83B-67CA6736FFFD}" srcOrd="1" destOrd="0" parTransId="{EB5F2007-3F50-4C71-93EE-DBA219B56EFA}" sibTransId="{37E43216-D747-4C07-AC7E-8364907B5A99}"/>
    <dgm:cxn modelId="{A2FB6387-8119-4ECA-A768-F21C164C92D8}" srcId="{07BD516B-E30C-44CC-9BBB-FCB0B45E3763}" destId="{4040FF16-9AA4-448B-99E8-F403F0B2FADD}" srcOrd="1" destOrd="0" parTransId="{3F999BB0-5E93-45F1-BE86-29BD59DB1523}" sibTransId="{0808D478-F3DA-4079-B72F-BB50B5DF42AC}"/>
    <dgm:cxn modelId="{0F41B98B-6A23-4376-B626-CBCA62E58C71}" type="presOf" srcId="{07BD516B-E30C-44CC-9BBB-FCB0B45E3763}" destId="{AED2184B-9A42-450D-8040-4E4233969150}" srcOrd="0" destOrd="0" presId="urn:microsoft.com/office/officeart/2005/8/layout/vList5"/>
    <dgm:cxn modelId="{6B27A19B-39DC-4807-BC30-00E8E35D0F24}" type="presOf" srcId="{241A6014-BA90-455A-A83B-67CA6736FFFD}" destId="{1BA7B4FB-1709-4795-AB90-41BF08C408FC}" srcOrd="0" destOrd="1" presId="urn:microsoft.com/office/officeart/2005/8/layout/vList5"/>
    <dgm:cxn modelId="{452600B0-FCF7-4C4E-A449-71087A30D479}" type="presOf" srcId="{36D19BB8-CCD4-4B39-B8C8-DD490240C65F}" destId="{1BA7B4FB-1709-4795-AB90-41BF08C408FC}" srcOrd="0" destOrd="0" presId="urn:microsoft.com/office/officeart/2005/8/layout/vList5"/>
    <dgm:cxn modelId="{E54C2AC3-7B42-40D9-B111-5F3E8CB7B101}" srcId="{4040FF16-9AA4-448B-99E8-F403F0B2FADD}" destId="{36D19BB8-CCD4-4B39-B8C8-DD490240C65F}" srcOrd="0" destOrd="0" parTransId="{F6D45EE4-AC4D-4ED5-860C-183BAC3B9E01}" sibTransId="{B2B78734-0DCE-453D-9845-DD75AC369DCE}"/>
    <dgm:cxn modelId="{FAE516DC-EEF1-4670-A772-89E11A75B4C3}" type="presOf" srcId="{43CD0262-B45A-48A2-A1E0-A5C7A31A9865}" destId="{1BA7B4FB-1709-4795-AB90-41BF08C408FC}" srcOrd="0" destOrd="2" presId="urn:microsoft.com/office/officeart/2005/8/layout/vList5"/>
    <dgm:cxn modelId="{CDF310E5-F921-4251-880E-975F0EF9AB99}" type="presOf" srcId="{4040FF16-9AA4-448B-99E8-F403F0B2FADD}" destId="{58B404D8-DFC8-4D7F-BD81-F2F4CC19FBD2}" srcOrd="0" destOrd="0" presId="urn:microsoft.com/office/officeart/2005/8/layout/vList5"/>
    <dgm:cxn modelId="{9E9B44EB-0CFC-4FD7-9F8B-9D5C2D299819}" srcId="{C2BF93BC-9511-429E-B2CC-EDCF1ADED607}" destId="{6FC8A563-25B3-42AE-94A3-C461FA973B51}" srcOrd="0" destOrd="0" parTransId="{56E9A5B6-E660-407F-878F-32F4A31A920E}" sibTransId="{D9B5EB8C-218A-44F5-B603-266A20EF1795}"/>
    <dgm:cxn modelId="{854D01F3-3FDC-4E52-9724-75FE449DA22E}" type="presParOf" srcId="{AED2184B-9A42-450D-8040-4E4233969150}" destId="{BE7575F4-D1C7-4BD7-8F0A-9A7F4486D8DF}" srcOrd="0" destOrd="0" presId="urn:microsoft.com/office/officeart/2005/8/layout/vList5"/>
    <dgm:cxn modelId="{A0C0D10C-4825-453F-80DC-1A7A88FB7F78}" type="presParOf" srcId="{BE7575F4-D1C7-4BD7-8F0A-9A7F4486D8DF}" destId="{6675D4A7-9D0F-499E-9864-05FC9EBB4DBC}" srcOrd="0" destOrd="0" presId="urn:microsoft.com/office/officeart/2005/8/layout/vList5"/>
    <dgm:cxn modelId="{07DEE511-0016-456F-8A55-C018A72E7CED}" type="presParOf" srcId="{BE7575F4-D1C7-4BD7-8F0A-9A7F4486D8DF}" destId="{4490CAB8-AF96-44FF-9963-CD0416728FD5}" srcOrd="1" destOrd="0" presId="urn:microsoft.com/office/officeart/2005/8/layout/vList5"/>
    <dgm:cxn modelId="{504499B8-79EB-41BF-86DE-613A84590697}" type="presParOf" srcId="{AED2184B-9A42-450D-8040-4E4233969150}" destId="{CD2278BF-DBA4-4347-B3FD-4447056A2124}" srcOrd="1" destOrd="0" presId="urn:microsoft.com/office/officeart/2005/8/layout/vList5"/>
    <dgm:cxn modelId="{9EDD2F9E-3A32-40DA-8122-9D2E0A9084EB}" type="presParOf" srcId="{AED2184B-9A42-450D-8040-4E4233969150}" destId="{BA697471-C804-43DF-92DB-343232493196}" srcOrd="2" destOrd="0" presId="urn:microsoft.com/office/officeart/2005/8/layout/vList5"/>
    <dgm:cxn modelId="{660E25CA-8EB2-48DA-BD52-FB98DEE401BC}" type="presParOf" srcId="{BA697471-C804-43DF-92DB-343232493196}" destId="{58B404D8-DFC8-4D7F-BD81-F2F4CC19FBD2}" srcOrd="0" destOrd="0" presId="urn:microsoft.com/office/officeart/2005/8/layout/vList5"/>
    <dgm:cxn modelId="{29817F26-6ECA-485A-9AC9-A1F60BF0CEBC}" type="presParOf" srcId="{BA697471-C804-43DF-92DB-343232493196}" destId="{1BA7B4FB-1709-4795-AB90-41BF08C408F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FD8CC2-3542-4378-9A40-B0866FE4A638}">
      <dsp:nvSpPr>
        <dsp:cNvPr id="0" name=""/>
        <dsp:cNvSpPr/>
      </dsp:nvSpPr>
      <dsp:spPr>
        <a:xfrm rot="5400000">
          <a:off x="2424061" y="-570692"/>
          <a:ext cx="1462632" cy="296976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t-IT" sz="1400" kern="1200" dirty="0">
              <a:solidFill>
                <a:srgbClr val="4A66AC"/>
              </a:solidFill>
              <a:effectLst/>
              <a:latin typeface="Calibri" panose="020F0502020204030204" pitchFamily="34" charset="0"/>
            </a:rPr>
            <a:t>BMI ≥ 40 kg/m²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t-IT" sz="1400" kern="1200" dirty="0">
              <a:solidFill>
                <a:srgbClr val="4A66AC"/>
              </a:solidFill>
              <a:effectLst/>
              <a:latin typeface="Calibri" panose="020F0502020204030204" pitchFamily="34" charset="0"/>
            </a:rPr>
            <a:t>BMI ≥ 35 kg/m² con diabete, ipertensione o apnee notturne</a:t>
          </a:r>
          <a:endParaRPr lang="it-IT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t-IT" sz="1400" kern="1200" dirty="0">
              <a:solidFill>
                <a:srgbClr val="4A66AC"/>
              </a:solidFill>
              <a:effectLst/>
              <a:latin typeface="Calibri" panose="020F0502020204030204" pitchFamily="34" charset="0"/>
            </a:rPr>
            <a:t>BMI tra 30 e 35 kg/m² con diabete mal controllato o patologie osteoarticolari specifiche</a:t>
          </a:r>
          <a:endParaRPr lang="it-IT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it-IT" sz="1200" kern="1200" dirty="0"/>
        </a:p>
      </dsp:txBody>
      <dsp:txXfrm rot="-5400000">
        <a:off x="1670494" y="254275"/>
        <a:ext cx="2898367" cy="1319832"/>
      </dsp:txXfrm>
    </dsp:sp>
    <dsp:sp modelId="{23A5102A-7F2C-4213-839B-A45DF4EABA92}">
      <dsp:nvSpPr>
        <dsp:cNvPr id="0" name=""/>
        <dsp:cNvSpPr/>
      </dsp:nvSpPr>
      <dsp:spPr>
        <a:xfrm>
          <a:off x="0" y="45"/>
          <a:ext cx="1670494" cy="18282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Indicazioni</a:t>
          </a:r>
        </a:p>
      </dsp:txBody>
      <dsp:txXfrm>
        <a:off x="81547" y="81592"/>
        <a:ext cx="1507400" cy="1665196"/>
      </dsp:txXfrm>
    </dsp:sp>
    <dsp:sp modelId="{66613F56-7CE6-4482-B253-4D858632F286}">
      <dsp:nvSpPr>
        <dsp:cNvPr id="0" name=""/>
        <dsp:cNvSpPr/>
      </dsp:nvSpPr>
      <dsp:spPr>
        <a:xfrm rot="5400000">
          <a:off x="2424061" y="1349012"/>
          <a:ext cx="1462632" cy="296976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200" kern="1200" dirty="0">
              <a:solidFill>
                <a:schemeClr val="accent1"/>
              </a:solidFill>
            </a:rPr>
            <a:t>Esplorazione endoscopica della VBP e dello stomaco residuo</a:t>
          </a:r>
        </a:p>
      </dsp:txBody>
      <dsp:txXfrm rot="-5400000">
        <a:off x="1670494" y="2173979"/>
        <a:ext cx="2898367" cy="1319832"/>
      </dsp:txXfrm>
    </dsp:sp>
    <dsp:sp modelId="{CE54E737-71DB-4914-820A-427523E0CA48}">
      <dsp:nvSpPr>
        <dsp:cNvPr id="0" name=""/>
        <dsp:cNvSpPr/>
      </dsp:nvSpPr>
      <dsp:spPr>
        <a:xfrm>
          <a:off x="0" y="1919751"/>
          <a:ext cx="1670494" cy="18282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Vantaggi</a:t>
          </a:r>
        </a:p>
      </dsp:txBody>
      <dsp:txXfrm>
        <a:off x="81547" y="2001298"/>
        <a:ext cx="1507400" cy="16651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90CAB8-AF96-44FF-9963-CD0416728FD5}">
      <dsp:nvSpPr>
        <dsp:cNvPr id="0" name=""/>
        <dsp:cNvSpPr/>
      </dsp:nvSpPr>
      <dsp:spPr>
        <a:xfrm rot="5400000">
          <a:off x="6105897" y="-2301373"/>
          <a:ext cx="1467628" cy="6437376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600" kern="1200" dirty="0">
              <a:solidFill>
                <a:schemeClr val="accent1"/>
              </a:solidFill>
            </a:rPr>
            <a:t>EWL% a 1, 3, 6 e 12 mesi</a:t>
          </a:r>
        </a:p>
      </dsp:txBody>
      <dsp:txXfrm rot="-5400000">
        <a:off x="3621023" y="255145"/>
        <a:ext cx="6365732" cy="1324340"/>
      </dsp:txXfrm>
    </dsp:sp>
    <dsp:sp modelId="{6675D4A7-9D0F-499E-9864-05FC9EBB4DBC}">
      <dsp:nvSpPr>
        <dsp:cNvPr id="0" name=""/>
        <dsp:cNvSpPr/>
      </dsp:nvSpPr>
      <dsp:spPr>
        <a:xfrm>
          <a:off x="0" y="45"/>
          <a:ext cx="3621024" cy="183453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800" kern="1200" dirty="0"/>
            <a:t>PRIMARIO</a:t>
          </a:r>
        </a:p>
      </dsp:txBody>
      <dsp:txXfrm>
        <a:off x="89555" y="89600"/>
        <a:ext cx="3441914" cy="1655426"/>
      </dsp:txXfrm>
    </dsp:sp>
    <dsp:sp modelId="{1BA7B4FB-1709-4795-AB90-41BF08C408FC}">
      <dsp:nvSpPr>
        <dsp:cNvPr id="0" name=""/>
        <dsp:cNvSpPr/>
      </dsp:nvSpPr>
      <dsp:spPr>
        <a:xfrm rot="5400000">
          <a:off x="6105897" y="-375111"/>
          <a:ext cx="1467628" cy="6437376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600" kern="1200" dirty="0">
              <a:solidFill>
                <a:schemeClr val="accent1"/>
              </a:solidFill>
            </a:rPr>
            <a:t>Complicanze postoperatorie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600" kern="1200" dirty="0">
              <a:solidFill>
                <a:schemeClr val="accent1"/>
              </a:solidFill>
            </a:rPr>
            <a:t>Miglioramento/risoluzione comorbidità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600" kern="1200" dirty="0">
              <a:solidFill>
                <a:schemeClr val="accent1"/>
              </a:solidFill>
            </a:rPr>
            <a:t>Degenza media postoperatoria</a:t>
          </a:r>
        </a:p>
      </dsp:txBody>
      <dsp:txXfrm rot="-5400000">
        <a:off x="3621023" y="2181407"/>
        <a:ext cx="6365732" cy="1324340"/>
      </dsp:txXfrm>
    </dsp:sp>
    <dsp:sp modelId="{58B404D8-DFC8-4D7F-BD81-F2F4CC19FBD2}">
      <dsp:nvSpPr>
        <dsp:cNvPr id="0" name=""/>
        <dsp:cNvSpPr/>
      </dsp:nvSpPr>
      <dsp:spPr>
        <a:xfrm>
          <a:off x="0" y="1926308"/>
          <a:ext cx="3621024" cy="183453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800" kern="1200" dirty="0"/>
            <a:t>SECONDARI</a:t>
          </a:r>
        </a:p>
      </dsp:txBody>
      <dsp:txXfrm>
        <a:off x="89555" y="2015863"/>
        <a:ext cx="3441914" cy="16554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17/09/2026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17/09/2026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5844" y="758952"/>
            <a:ext cx="4526280" cy="3227514"/>
          </a:xfrm>
        </p:spPr>
        <p:txBody>
          <a:bodyPr>
            <a:noAutofit/>
          </a:bodyPr>
          <a:lstStyle/>
          <a:p>
            <a:pPr algn="ctr"/>
            <a:r>
              <a:rPr lang="it-IT" sz="3600" dirty="0"/>
              <a:t>BYPASS GASTRICO CON FUNDECTOMIA E STOMACO ESPLORABILE CON O SENZA BENDERELLA: STUDIO RESTROSPETTIVO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902132"/>
          </a:xfrm>
        </p:spPr>
        <p:txBody>
          <a:bodyPr>
            <a:noAutofit/>
          </a:bodyPr>
          <a:lstStyle/>
          <a:p>
            <a:pPr marL="0" indent="0" algn="ctr" rtl="0" eaLnBrk="1" latinLnBrk="0" hangingPunct="1">
              <a:spcBef>
                <a:spcPts val="1200"/>
              </a:spcBef>
              <a:spcAft>
                <a:spcPts val="200"/>
              </a:spcAft>
              <a:buNone/>
            </a:pPr>
            <a:r>
              <a:rPr lang="it-IT" sz="1600" b="1" dirty="0">
                <a:solidFill>
                  <a:srgbClr val="9CCEC7"/>
                </a:solidFill>
                <a:effectLst/>
                <a:latin typeface="Calibri" panose="020F0502020204030204" pitchFamily="34" charset="0"/>
              </a:rPr>
              <a:t>Dott.ssa Francesca Petrarulo</a:t>
            </a:r>
            <a:endParaRPr lang="it-IT" sz="1600" dirty="0">
              <a:solidFill>
                <a:srgbClr val="9CCEC7"/>
              </a:solidFill>
              <a:effectLst/>
              <a:latin typeface="Calibri" panose="020F0502020204030204" pitchFamily="34" charset="0"/>
            </a:endParaRPr>
          </a:p>
          <a:p>
            <a:pPr marL="0" indent="0" algn="ctr" rtl="0" eaLnBrk="1" latinLnBrk="0" hangingPunct="1">
              <a:spcBef>
                <a:spcPts val="1200"/>
              </a:spcBef>
              <a:spcAft>
                <a:spcPts val="200"/>
              </a:spcAft>
              <a:buNone/>
            </a:pPr>
            <a:r>
              <a:rPr lang="it-IT" sz="1600" b="1" dirty="0">
                <a:solidFill>
                  <a:srgbClr val="9CCEC7"/>
                </a:solidFill>
                <a:effectLst/>
                <a:latin typeface="Calibri" panose="020F0502020204030204" pitchFamily="34" charset="0"/>
              </a:rPr>
              <a:t>UOC di Chirurgia Generale e Bariatrica di Riccione, AUSL Romagna</a:t>
            </a:r>
            <a:endParaRPr lang="it-IT" sz="1600" dirty="0">
              <a:latin typeface="Calibri" panose="020F0502020204030204" pitchFamily="34" charset="0"/>
            </a:endParaRPr>
          </a:p>
          <a:p>
            <a:pPr marL="0" indent="0" algn="ctr" rtl="0" eaLnBrk="1" latinLnBrk="0" hangingPunct="1">
              <a:spcBef>
                <a:spcPts val="1200"/>
              </a:spcBef>
              <a:spcAft>
                <a:spcPts val="200"/>
              </a:spcAft>
              <a:buNone/>
            </a:pPr>
            <a:r>
              <a:rPr lang="it-IT" sz="1600" b="1" dirty="0">
                <a:solidFill>
                  <a:srgbClr val="9CCEC7"/>
                </a:solidFill>
                <a:effectLst/>
                <a:latin typeface="Calibri" panose="020F0502020204030204" pitchFamily="34" charset="0"/>
              </a:rPr>
              <a:t>Direttore Dott. Andrea Lucchi</a:t>
            </a:r>
            <a:endParaRPr lang="it-IT" sz="1600" b="1" dirty="0"/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8E999-BB59-0378-156A-D9518E1D0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177C09B-F050-95DE-E3A9-B1DB74173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it-IT" sz="3700" dirty="0">
                <a:solidFill>
                  <a:schemeClr val="accent1"/>
                </a:solidFill>
              </a:rPr>
              <a:t>BYPASS GASTRICO CON FUNDECTOMIA E STOMACO ESPLORABILE SEC. LESTI-ZAPPA</a:t>
            </a:r>
            <a:endParaRPr lang="en-US" sz="3700" dirty="0">
              <a:solidFill>
                <a:schemeClr val="accent1"/>
              </a:solidFill>
            </a:endParaRPr>
          </a:p>
        </p:txBody>
      </p:sp>
      <p:graphicFrame>
        <p:nvGraphicFramePr>
          <p:cNvPr id="2" name="Segnaposto contenuto 1">
            <a:extLst>
              <a:ext uri="{FF2B5EF4-FFF2-40B4-BE49-F238E27FC236}">
                <a16:creationId xmlns:a16="http://schemas.microsoft.com/office/drawing/2014/main" id="{4C92B0E8-7922-FB2D-005D-14A67483A9A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90276204"/>
              </p:ext>
            </p:extLst>
          </p:nvPr>
        </p:nvGraphicFramePr>
        <p:xfrm>
          <a:off x="1096963" y="2120900"/>
          <a:ext cx="4640262" cy="3748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magine 2" descr="Immagine che contiene schizzo, disegno, Line art, illustrazione&#10;&#10;Il contenuto generato dall'IA potrebbe non essere corretto.">
            <a:extLst>
              <a:ext uri="{FF2B5EF4-FFF2-40B4-BE49-F238E27FC236}">
                <a16:creationId xmlns:a16="http://schemas.microsoft.com/office/drawing/2014/main" id="{2EFF5935-4B8F-92AA-93EA-0C47A57559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" r="58" b="3"/>
          <a:stretch>
            <a:fillRect/>
          </a:stretch>
        </p:blipFill>
        <p:spPr>
          <a:xfrm>
            <a:off x="7348383" y="2120900"/>
            <a:ext cx="2974857" cy="37481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839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7E2D030-C1D1-4A02-FE8E-A910C030A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it-IT" sz="3700" dirty="0">
                <a:solidFill>
                  <a:schemeClr val="accent1"/>
                </a:solidFill>
              </a:rPr>
              <a:t>BYPASS GASTRICO CON FUNDECTOMIA E STOMACO ESPLORABILE SEC. LESTI-ZAPPA</a:t>
            </a:r>
            <a:endParaRPr lang="en-US" sz="3700" dirty="0">
              <a:solidFill>
                <a:schemeClr val="accent1"/>
              </a:solidFill>
            </a:endParaRPr>
          </a:p>
        </p:txBody>
      </p:sp>
      <p:pic>
        <p:nvPicPr>
          <p:cNvPr id="17" name="Immagine 16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E9E499FA-1F19-CB2C-E232-8B35A7A9C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38" y="3972874"/>
            <a:ext cx="4646633" cy="1669136"/>
          </a:xfrm>
          <a:prstGeom prst="rect">
            <a:avLst/>
          </a:prstGeom>
        </p:spPr>
      </p:pic>
      <p:pic>
        <p:nvPicPr>
          <p:cNvPr id="19" name="Immagine 18" descr="Immagine che contiene testo, Carattere, schermata&#10;&#10;Il contenuto generato dall'IA potrebbe non essere corretto.">
            <a:extLst>
              <a:ext uri="{FF2B5EF4-FFF2-40B4-BE49-F238E27FC236}">
                <a16:creationId xmlns:a16="http://schemas.microsoft.com/office/drawing/2014/main" id="{9BCC335E-0570-56AB-2D00-7A46D925A5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98688"/>
            <a:ext cx="4391278" cy="1646233"/>
          </a:xfrm>
          <a:prstGeom prst="rect">
            <a:avLst/>
          </a:prstGeom>
        </p:spPr>
      </p:pic>
      <p:pic>
        <p:nvPicPr>
          <p:cNvPr id="23" name="Segnaposto contenuto 22" descr="Immagine che contiene testo, schermata, Carattere, linea&#10;&#10;Il contenuto generato dall'IA potrebbe non essere corretto.">
            <a:extLst>
              <a:ext uri="{FF2B5EF4-FFF2-40B4-BE49-F238E27FC236}">
                <a16:creationId xmlns:a16="http://schemas.microsoft.com/office/drawing/2014/main" id="{D6C4B2D0-7C54-C5D8-E79A-8A3D3D94A70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38" y="2161711"/>
            <a:ext cx="4640262" cy="1521046"/>
          </a:xfrm>
          <a:prstGeom prst="rect">
            <a:avLst/>
          </a:prstGeom>
        </p:spPr>
      </p:pic>
      <p:pic>
        <p:nvPicPr>
          <p:cNvPr id="25" name="Immagine 24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47FD3337-3415-7356-90E2-5C44789F27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744921"/>
            <a:ext cx="4267200" cy="211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8AF9C-2AAD-76A9-C273-6F8DA66EB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Segnaposto contenuto 1">
            <a:extLst>
              <a:ext uri="{FF2B5EF4-FFF2-40B4-BE49-F238E27FC236}">
                <a16:creationId xmlns:a16="http://schemas.microsoft.com/office/drawing/2014/main" id="{DCE9747D-8C33-8A1D-8F40-3A28D595BCCA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229264443"/>
              </p:ext>
            </p:extLst>
          </p:nvPr>
        </p:nvGraphicFramePr>
        <p:xfrm>
          <a:off x="0" y="0"/>
          <a:ext cx="12192000" cy="4578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41E6DB27-9B42-E54F-7AB1-22730C35A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ctr"/>
            <a:r>
              <a:rPr lang="it-IT" sz="3700">
                <a:solidFill>
                  <a:schemeClr val="accent1"/>
                </a:solidFill>
              </a:rPr>
              <a:t>BENDERELLA E-PTFE: YES OR NOT? </a:t>
            </a:r>
            <a:endParaRPr lang="en-US" sz="3700" dirty="0">
              <a:solidFill>
                <a:schemeClr val="accent1"/>
              </a:solidFill>
            </a:endParaRPr>
          </a:p>
        </p:txBody>
      </p:sp>
      <p:pic>
        <p:nvPicPr>
          <p:cNvPr id="10" name="Segnaposto contenuto 9" descr="Immagine che contiene bianco, carta, design&#10;&#10;Il contenuto generato dall'IA potrebbe non essere corretto.">
            <a:extLst>
              <a:ext uri="{FF2B5EF4-FFF2-40B4-BE49-F238E27FC236}">
                <a16:creationId xmlns:a16="http://schemas.microsoft.com/office/drawing/2014/main" id="{F124D5F5-9E4E-1BE6-D7AB-F19FEE7811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035" y="1141205"/>
            <a:ext cx="4152132" cy="22959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50122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96540-1722-32BF-7B28-3362DD59F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FD9431B4-A7BC-4146-08A4-6853E386B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pPr algn="ctr"/>
            <a:r>
              <a:rPr lang="it-IT" dirty="0">
                <a:solidFill>
                  <a:schemeClr val="accent1"/>
                </a:solidFill>
              </a:rPr>
              <a:t>OBIETTIVI DELLO STUDIO</a:t>
            </a:r>
          </a:p>
        </p:txBody>
      </p:sp>
      <p:graphicFrame>
        <p:nvGraphicFramePr>
          <p:cNvPr id="2" name="Segnaposto contenuto 1">
            <a:extLst>
              <a:ext uri="{FF2B5EF4-FFF2-40B4-BE49-F238E27FC236}">
                <a16:creationId xmlns:a16="http://schemas.microsoft.com/office/drawing/2014/main" id="{BF8C4181-CDAA-7607-F9AC-F31D9D5BAA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888270"/>
              </p:ext>
            </p:extLst>
          </p:nvPr>
        </p:nvGraphicFramePr>
        <p:xfrm>
          <a:off x="1216548" y="2108201"/>
          <a:ext cx="10058400" cy="3760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6619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86B62-03F0-A830-953C-AF3F1C091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35B70F2C-AD1F-6261-A81F-45A5D42DD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solidFill>
                  <a:schemeClr val="accent1"/>
                </a:solidFill>
              </a:rPr>
              <a:t>CARATTERISTICHE DI BASE</a:t>
            </a:r>
          </a:p>
        </p:txBody>
      </p:sp>
      <p:sp>
        <p:nvSpPr>
          <p:cNvPr id="17" name="Segnaposto contenuto 16">
            <a:extLst>
              <a:ext uri="{FF2B5EF4-FFF2-40B4-BE49-F238E27FC236}">
                <a16:creationId xmlns:a16="http://schemas.microsoft.com/office/drawing/2014/main" id="{892EA167-6D79-3448-8971-7C15DD6EAC0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2073275"/>
            <a:ext cx="4638675" cy="2911475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19" name="Segnaposto contenuto 18">
            <a:extLst>
              <a:ext uri="{FF2B5EF4-FFF2-40B4-BE49-F238E27FC236}">
                <a16:creationId xmlns:a16="http://schemas.microsoft.com/office/drawing/2014/main" id="{BA5FD57C-C459-B2B1-3BE4-C715FDDB99F7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551738" y="2073275"/>
            <a:ext cx="4640262" cy="2911475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84A24776-0E58-3117-EBFC-271BF3CB72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454831"/>
              </p:ext>
            </p:extLst>
          </p:nvPr>
        </p:nvGraphicFramePr>
        <p:xfrm>
          <a:off x="163450" y="2624354"/>
          <a:ext cx="5606730" cy="3465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46">
                  <a:extLst>
                    <a:ext uri="{9D8B030D-6E8A-4147-A177-3AD203B41FA5}">
                      <a16:colId xmlns:a16="http://schemas.microsoft.com/office/drawing/2014/main" val="755105527"/>
                    </a:ext>
                  </a:extLst>
                </a:gridCol>
                <a:gridCol w="1121346">
                  <a:extLst>
                    <a:ext uri="{9D8B030D-6E8A-4147-A177-3AD203B41FA5}">
                      <a16:colId xmlns:a16="http://schemas.microsoft.com/office/drawing/2014/main" val="552123891"/>
                    </a:ext>
                  </a:extLst>
                </a:gridCol>
                <a:gridCol w="1121346">
                  <a:extLst>
                    <a:ext uri="{9D8B030D-6E8A-4147-A177-3AD203B41FA5}">
                      <a16:colId xmlns:a16="http://schemas.microsoft.com/office/drawing/2014/main" val="2715752976"/>
                    </a:ext>
                  </a:extLst>
                </a:gridCol>
                <a:gridCol w="1121346">
                  <a:extLst>
                    <a:ext uri="{9D8B030D-6E8A-4147-A177-3AD203B41FA5}">
                      <a16:colId xmlns:a16="http://schemas.microsoft.com/office/drawing/2014/main" val="1700500594"/>
                    </a:ext>
                  </a:extLst>
                </a:gridCol>
                <a:gridCol w="1121346">
                  <a:extLst>
                    <a:ext uri="{9D8B030D-6E8A-4147-A177-3AD203B41FA5}">
                      <a16:colId xmlns:a16="http://schemas.microsoft.com/office/drawing/2014/main" val="4104334209"/>
                    </a:ext>
                  </a:extLst>
                </a:gridCol>
              </a:tblGrid>
              <a:tr h="1175427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b="1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Caratteristica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b="1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Con Benderella (n=264)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b="1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Senza Benderella (n=68)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b="1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Test t di </a:t>
                      </a:r>
                      <a:r>
                        <a:rPr lang="it-IT" sz="1200" b="1" kern="150" baseline="0" dirty="0" err="1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Student</a:t>
                      </a:r>
                      <a:r>
                        <a:rPr lang="it-IT" sz="1200" b="1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 (p)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b="1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Test Mann-Whitney (p)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3136065837"/>
                  </a:ext>
                </a:extLst>
              </a:tr>
              <a:tr h="577284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b="1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Età (anni)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47.2 </a:t>
                      </a:r>
                      <a:r>
                        <a:rPr lang="it-IT" sz="1200" u="sng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 11.1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48.3 </a:t>
                      </a:r>
                      <a:r>
                        <a:rPr lang="it-IT" sz="1200" u="sng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r>
                        <a:rPr lang="it-IT" sz="1200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10.6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p = 0.481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p = 0.566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1144959102"/>
                  </a:ext>
                </a:extLst>
              </a:tr>
              <a:tr h="85653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b="1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Peso preop (kg)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111.0 </a:t>
                      </a:r>
                      <a:r>
                        <a:rPr lang="it-IT" sz="1200" u="sng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18.5 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108.2 </a:t>
                      </a:r>
                      <a:r>
                        <a:rPr lang="it-IT" sz="1200" u="sng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17.6 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p = 0.251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p = 0.311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3781787185"/>
                  </a:ext>
                </a:extLst>
              </a:tr>
              <a:tr h="856536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b="1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BMI preop (kg/m²)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40.8 </a:t>
                      </a:r>
                      <a:r>
                        <a:rPr lang="it-IT" sz="1200" u="sng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5.5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40.9 </a:t>
                      </a:r>
                      <a:r>
                        <a:rPr lang="it-IT" sz="1200" u="sng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r>
                        <a:rPr lang="it-IT" sz="1200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4.8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p = 0.911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200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p = 0.443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866837069"/>
                  </a:ext>
                </a:extLst>
              </a:tr>
            </a:tbl>
          </a:graphicData>
        </a:graphic>
      </p:graphicFrame>
      <p:pic>
        <p:nvPicPr>
          <p:cNvPr id="4" name="Immagine 3" descr="Immagine che contiene testo, schermata, cerchio, diagramma&#10;&#10;Il contenuto generato dall'IA potrebbe non essere corretto.">
            <a:extLst>
              <a:ext uri="{FF2B5EF4-FFF2-40B4-BE49-F238E27FC236}">
                <a16:creationId xmlns:a16="http://schemas.microsoft.com/office/drawing/2014/main" id="{206A749A-E195-1562-4693-456548400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061" y="2711775"/>
            <a:ext cx="6028489" cy="32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287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C54D5-7D86-4530-760F-C2186A0D8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63820AE4-CC30-7631-DB02-D64895E19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74207"/>
          </a:xfrm>
        </p:spPr>
        <p:txBody>
          <a:bodyPr/>
          <a:lstStyle/>
          <a:p>
            <a:pPr algn="ctr"/>
            <a:r>
              <a:rPr lang="it-IT" dirty="0">
                <a:solidFill>
                  <a:schemeClr val="accent1"/>
                </a:solidFill>
              </a:rPr>
              <a:t>RISULTATI</a:t>
            </a:r>
          </a:p>
        </p:txBody>
      </p:sp>
      <p:sp>
        <p:nvSpPr>
          <p:cNvPr id="17" name="Segnaposto contenuto 16">
            <a:extLst>
              <a:ext uri="{FF2B5EF4-FFF2-40B4-BE49-F238E27FC236}">
                <a16:creationId xmlns:a16="http://schemas.microsoft.com/office/drawing/2014/main" id="{A8CD44E9-84A2-78B1-705E-68458189933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2073275"/>
            <a:ext cx="4638675" cy="2911475"/>
          </a:xfrm>
        </p:spPr>
        <p:txBody>
          <a:bodyPr/>
          <a:lstStyle/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19" name="Segnaposto contenuto 18">
            <a:extLst>
              <a:ext uri="{FF2B5EF4-FFF2-40B4-BE49-F238E27FC236}">
                <a16:creationId xmlns:a16="http://schemas.microsoft.com/office/drawing/2014/main" id="{B60FDC8D-C2D5-3CE4-7EC4-2B49A897C7E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551738" y="2073275"/>
            <a:ext cx="4640262" cy="2911475"/>
          </a:xfrm>
        </p:spPr>
        <p:txBody>
          <a:bodyPr/>
          <a:lstStyle/>
          <a:p>
            <a:pPr marL="0" indent="0">
              <a:buNone/>
            </a:pPr>
            <a:endParaRPr lang="it-IT" dirty="0">
              <a:solidFill>
                <a:schemeClr val="accent1"/>
              </a:solidFill>
            </a:endParaRPr>
          </a:p>
          <a:p>
            <a:endParaRPr lang="it-IT" dirty="0"/>
          </a:p>
          <a:p>
            <a:endParaRPr lang="it-IT" dirty="0"/>
          </a:p>
        </p:txBody>
      </p:sp>
      <p:pic>
        <p:nvPicPr>
          <p:cNvPr id="7" name="Immagine 6" descr="Immagine che contiene testo, schermata, diagramma, design&#10;&#10;Il contenuto generato dall'IA potrebbe non essere corretto.">
            <a:extLst>
              <a:ext uri="{FF2B5EF4-FFF2-40B4-BE49-F238E27FC236}">
                <a16:creationId xmlns:a16="http://schemas.microsoft.com/office/drawing/2014/main" id="{6D50F255-CC94-49DE-8C9E-17100CB33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513" y="1571531"/>
            <a:ext cx="8810783" cy="528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32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847E2-CFD8-646A-4077-50FEB817B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egnaposto contenuto 16">
            <a:extLst>
              <a:ext uri="{FF2B5EF4-FFF2-40B4-BE49-F238E27FC236}">
                <a16:creationId xmlns:a16="http://schemas.microsoft.com/office/drawing/2014/main" id="{01436915-77CB-ED38-F942-DFFF3161BAFD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2073275"/>
            <a:ext cx="4638675" cy="2911475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19" name="Segnaposto contenuto 18">
            <a:extLst>
              <a:ext uri="{FF2B5EF4-FFF2-40B4-BE49-F238E27FC236}">
                <a16:creationId xmlns:a16="http://schemas.microsoft.com/office/drawing/2014/main" id="{17D2FF1C-BFC2-ADC1-DD27-F86FEB93EC8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551738" y="2073275"/>
            <a:ext cx="4640262" cy="2911475"/>
          </a:xfrm>
        </p:spPr>
        <p:txBody>
          <a:bodyPr/>
          <a:lstStyle/>
          <a:p>
            <a:pPr marL="0" indent="0">
              <a:buNone/>
            </a:pPr>
            <a:endParaRPr lang="it-IT" dirty="0">
              <a:solidFill>
                <a:schemeClr val="accent1"/>
              </a:solidFill>
            </a:endParaRPr>
          </a:p>
          <a:p>
            <a:endParaRPr lang="it-IT" dirty="0"/>
          </a:p>
          <a:p>
            <a:endParaRPr lang="it-IT" dirty="0"/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91680214-7A14-7DB4-239E-EFD3411486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226484"/>
              </p:ext>
            </p:extLst>
          </p:nvPr>
        </p:nvGraphicFramePr>
        <p:xfrm>
          <a:off x="731605" y="414012"/>
          <a:ext cx="9818536" cy="623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317">
                  <a:extLst>
                    <a:ext uri="{9D8B030D-6E8A-4147-A177-3AD203B41FA5}">
                      <a16:colId xmlns:a16="http://schemas.microsoft.com/office/drawing/2014/main" val="868820770"/>
                    </a:ext>
                  </a:extLst>
                </a:gridCol>
                <a:gridCol w="1227317">
                  <a:extLst>
                    <a:ext uri="{9D8B030D-6E8A-4147-A177-3AD203B41FA5}">
                      <a16:colId xmlns:a16="http://schemas.microsoft.com/office/drawing/2014/main" val="1553489805"/>
                    </a:ext>
                  </a:extLst>
                </a:gridCol>
                <a:gridCol w="1227317">
                  <a:extLst>
                    <a:ext uri="{9D8B030D-6E8A-4147-A177-3AD203B41FA5}">
                      <a16:colId xmlns:a16="http://schemas.microsoft.com/office/drawing/2014/main" val="2942822894"/>
                    </a:ext>
                  </a:extLst>
                </a:gridCol>
                <a:gridCol w="1227317">
                  <a:extLst>
                    <a:ext uri="{9D8B030D-6E8A-4147-A177-3AD203B41FA5}">
                      <a16:colId xmlns:a16="http://schemas.microsoft.com/office/drawing/2014/main" val="63712612"/>
                    </a:ext>
                  </a:extLst>
                </a:gridCol>
                <a:gridCol w="1227317">
                  <a:extLst>
                    <a:ext uri="{9D8B030D-6E8A-4147-A177-3AD203B41FA5}">
                      <a16:colId xmlns:a16="http://schemas.microsoft.com/office/drawing/2014/main" val="795684206"/>
                    </a:ext>
                  </a:extLst>
                </a:gridCol>
                <a:gridCol w="1227317">
                  <a:extLst>
                    <a:ext uri="{9D8B030D-6E8A-4147-A177-3AD203B41FA5}">
                      <a16:colId xmlns:a16="http://schemas.microsoft.com/office/drawing/2014/main" val="4105066008"/>
                    </a:ext>
                  </a:extLst>
                </a:gridCol>
                <a:gridCol w="1227317">
                  <a:extLst>
                    <a:ext uri="{9D8B030D-6E8A-4147-A177-3AD203B41FA5}">
                      <a16:colId xmlns:a16="http://schemas.microsoft.com/office/drawing/2014/main" val="1298063501"/>
                    </a:ext>
                  </a:extLst>
                </a:gridCol>
                <a:gridCol w="1227317">
                  <a:extLst>
                    <a:ext uri="{9D8B030D-6E8A-4147-A177-3AD203B41FA5}">
                      <a16:colId xmlns:a16="http://schemas.microsoft.com/office/drawing/2014/main" val="2226980613"/>
                    </a:ext>
                  </a:extLst>
                </a:gridCol>
              </a:tblGrid>
              <a:tr h="64397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dirty="0" err="1">
                          <a:effectLst/>
                        </a:rPr>
                        <a:t>Timepoint</a:t>
                      </a:r>
                      <a:endParaRPr lang="it-IT" dirty="0">
                        <a:effectLst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dirty="0">
                          <a:effectLst/>
                        </a:rPr>
                        <a:t>Gruppo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dirty="0">
                          <a:effectLst/>
                        </a:rPr>
                        <a:t>N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dirty="0">
                          <a:effectLst/>
                        </a:rPr>
                        <a:t>Media ± DS (%)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dirty="0">
                          <a:effectLst/>
                        </a:rPr>
                        <a:t>Mediana (IQR) (%)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dirty="0">
                          <a:effectLst/>
                        </a:rPr>
                        <a:t>p-</a:t>
                      </a:r>
                      <a:r>
                        <a:rPr lang="it-IT" dirty="0" err="1">
                          <a:effectLst/>
                        </a:rPr>
                        <a:t>value</a:t>
                      </a:r>
                      <a:r>
                        <a:rPr lang="it-IT" dirty="0">
                          <a:effectLst/>
                        </a:rPr>
                        <a:t> (t-Welch)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dirty="0">
                          <a:effectLst/>
                        </a:rPr>
                        <a:t>p-</a:t>
                      </a:r>
                      <a:r>
                        <a:rPr lang="it-IT" dirty="0" err="1">
                          <a:effectLst/>
                        </a:rPr>
                        <a:t>value</a:t>
                      </a:r>
                      <a:r>
                        <a:rPr lang="it-IT" dirty="0">
                          <a:effectLst/>
                        </a:rPr>
                        <a:t> (Mann-Whitney)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dirty="0" err="1">
                          <a:effectLst/>
                        </a:rPr>
                        <a:t>Cohen's</a:t>
                      </a:r>
                      <a:r>
                        <a:rPr lang="it-IT" dirty="0">
                          <a:effectLst/>
                        </a:rPr>
                        <a:t> d</a:t>
                      </a: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2346325686"/>
                  </a:ext>
                </a:extLst>
              </a:tr>
              <a:tr h="672705"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1 Mese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Con Benderella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258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17,57 ± 7,04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16,90 (12,93 – 21,42)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0,512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0,528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-0,095</a:t>
                      </a: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228889756"/>
                  </a:ext>
                </a:extLst>
              </a:tr>
              <a:tr h="672705"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endParaRPr lang="it-IT" baseline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Senza Benderella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61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18,24 ± 7,21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17,39 (13,60 – 21,30)</a:t>
                      </a:r>
                    </a:p>
                  </a:txBody>
                  <a:tcPr marL="0" marR="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it-IT" baseline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it-IT" baseline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it-IT" baseline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1282659733"/>
                  </a:ext>
                </a:extLst>
              </a:tr>
              <a:tr h="672705"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3 Mesi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Con Benderella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247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34,00 ± 10,07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33,01 (27,14 – 40,00)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0,794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0,865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-0,04</a:t>
                      </a: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3375720001"/>
                  </a:ext>
                </a:extLst>
              </a:tr>
              <a:tr h="672705"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endParaRPr lang="it-IT" baseline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Senza Benderella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51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34,41 ± 10,08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32,18 (27,89 – 43,72)</a:t>
                      </a:r>
                    </a:p>
                  </a:txBody>
                  <a:tcPr marL="0" marR="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it-IT" baseline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it-IT" baseline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it-IT" baseline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4091784150"/>
                  </a:ext>
                </a:extLst>
              </a:tr>
              <a:tr h="672705"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6 Mesi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Con Benderella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230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49,24 ± 13,83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47,77 (41,26 – 56,81)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0,992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0,774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0,002</a:t>
                      </a: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1327738406"/>
                  </a:ext>
                </a:extLst>
              </a:tr>
              <a:tr h="672705"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endParaRPr lang="it-IT" baseline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Senza Benderella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41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49,22 ± 14,94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46,60 (39,06 – 62,32)</a:t>
                      </a:r>
                    </a:p>
                  </a:txBody>
                  <a:tcPr marL="0" marR="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it-IT" baseline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it-IT" baseline="0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it-IT" baseline="0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4281045790"/>
                  </a:ext>
                </a:extLst>
              </a:tr>
              <a:tr h="672705"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12 Mesi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Con Benderella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197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63,70 ± 17,48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63,40 (51,74 – 75,30)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0,356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0,27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-0,254</a:t>
                      </a: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3324860406"/>
                  </a:ext>
                </a:extLst>
              </a:tr>
              <a:tr h="672705"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endParaRPr lang="it-IT" baseline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Senza Benderella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23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 dirty="0">
                          <a:solidFill>
                            <a:schemeClr val="tx2"/>
                          </a:solidFill>
                          <a:effectLst/>
                        </a:rPr>
                        <a:t>68,30 ± 22,70</a:t>
                      </a: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it-IT" baseline="0">
                          <a:solidFill>
                            <a:schemeClr val="tx2"/>
                          </a:solidFill>
                          <a:effectLst/>
                        </a:rPr>
                        <a:t>72,73 (47,61 – 82,77)</a:t>
                      </a:r>
                    </a:p>
                  </a:txBody>
                  <a:tcPr marL="0" marR="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it-IT" baseline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it-IT" baseline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it-IT" baseline="0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19050" marR="19050" marT="12700" marB="12700" anchor="b"/>
                </a:tc>
                <a:extLst>
                  <a:ext uri="{0D108BD9-81ED-4DB2-BD59-A6C34878D82A}">
                    <a16:rowId xmlns:a16="http://schemas.microsoft.com/office/drawing/2014/main" val="5767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8662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C7C47F4A-F6D0-B154-149D-4446506C4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994958"/>
              </p:ext>
            </p:extLst>
          </p:nvPr>
        </p:nvGraphicFramePr>
        <p:xfrm>
          <a:off x="2626262" y="2431386"/>
          <a:ext cx="6939475" cy="3503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895">
                  <a:extLst>
                    <a:ext uri="{9D8B030D-6E8A-4147-A177-3AD203B41FA5}">
                      <a16:colId xmlns:a16="http://schemas.microsoft.com/office/drawing/2014/main" val="501392102"/>
                    </a:ext>
                  </a:extLst>
                </a:gridCol>
                <a:gridCol w="1387895">
                  <a:extLst>
                    <a:ext uri="{9D8B030D-6E8A-4147-A177-3AD203B41FA5}">
                      <a16:colId xmlns:a16="http://schemas.microsoft.com/office/drawing/2014/main" val="45809136"/>
                    </a:ext>
                  </a:extLst>
                </a:gridCol>
                <a:gridCol w="1387895">
                  <a:extLst>
                    <a:ext uri="{9D8B030D-6E8A-4147-A177-3AD203B41FA5}">
                      <a16:colId xmlns:a16="http://schemas.microsoft.com/office/drawing/2014/main" val="1359405858"/>
                    </a:ext>
                  </a:extLst>
                </a:gridCol>
                <a:gridCol w="1387895">
                  <a:extLst>
                    <a:ext uri="{9D8B030D-6E8A-4147-A177-3AD203B41FA5}">
                      <a16:colId xmlns:a16="http://schemas.microsoft.com/office/drawing/2014/main" val="2125204675"/>
                    </a:ext>
                  </a:extLst>
                </a:gridCol>
                <a:gridCol w="1387895">
                  <a:extLst>
                    <a:ext uri="{9D8B030D-6E8A-4147-A177-3AD203B41FA5}">
                      <a16:colId xmlns:a16="http://schemas.microsoft.com/office/drawing/2014/main" val="1167739668"/>
                    </a:ext>
                  </a:extLst>
                </a:gridCol>
              </a:tblGrid>
              <a:tr h="1283685"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b="1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Parametro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b="1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Senza Benderella (n=68)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b="1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Con Benderella (n=264)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b="1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Test t di Student (p)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b="1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Test Mann-Whitney (p)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1532058043"/>
                  </a:ext>
                </a:extLst>
              </a:tr>
              <a:tr h="1283685"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b="1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Tempo Operatorio (min)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104.4 </a:t>
                      </a:r>
                      <a:r>
                        <a:rPr lang="it-IT" sz="1200" u="sng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 38.0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131.3 </a:t>
                      </a:r>
                      <a:r>
                        <a:rPr lang="it-IT" sz="1200" u="sng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 39.7 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b="1" kern="150" baseline="0" dirty="0">
                          <a:solidFill>
                            <a:srgbClr val="FF0000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p &lt; 0.001</a:t>
                      </a:r>
                      <a:endParaRPr lang="it-IT" sz="1200" kern="150" baseline="0" dirty="0">
                        <a:solidFill>
                          <a:srgbClr val="FF0000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b="1" kern="150" baseline="0" dirty="0">
                          <a:solidFill>
                            <a:srgbClr val="FF0000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p &lt; 0.001</a:t>
                      </a:r>
                      <a:endParaRPr lang="it-IT" sz="1200" kern="150" baseline="0" dirty="0">
                        <a:solidFill>
                          <a:srgbClr val="FF0000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4237732618"/>
                  </a:ext>
                </a:extLst>
              </a:tr>
              <a:tr h="936217"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b="1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Degenza (giorni)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2.4 </a:t>
                      </a:r>
                      <a:r>
                        <a:rPr lang="it-IT" sz="1200" u="sng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  0.7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2.7 </a:t>
                      </a:r>
                      <a:r>
                        <a:rPr lang="it-IT" sz="1200" u="sng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</a:t>
                      </a: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 2.4 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kern="150" baseline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p = 0.168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buNone/>
                      </a:pPr>
                      <a:r>
                        <a:rPr lang="it-IT" sz="1200" kern="150" baseline="0" dirty="0">
                          <a:solidFill>
                            <a:schemeClr val="tx2"/>
                          </a:solidFill>
                          <a:effectLst/>
                          <a:latin typeface="Google Sans Text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p = 0.553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2744143008"/>
                  </a:ext>
                </a:extLst>
              </a:tr>
            </a:tbl>
          </a:graphicData>
        </a:graphic>
      </p:graphicFrame>
      <p:sp>
        <p:nvSpPr>
          <p:cNvPr id="4" name="Titolo 3">
            <a:extLst>
              <a:ext uri="{FF2B5EF4-FFF2-40B4-BE49-F238E27FC236}">
                <a16:creationId xmlns:a16="http://schemas.microsoft.com/office/drawing/2014/main" id="{FAC8BAA9-607D-EBFF-9679-7F3C675EF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solidFill>
                  <a:schemeClr val="accent1"/>
                </a:solidFill>
              </a:rPr>
              <a:t>RISULTATI</a:t>
            </a:r>
          </a:p>
        </p:txBody>
      </p:sp>
    </p:spTree>
    <p:extLst>
      <p:ext uri="{BB962C8B-B14F-4D97-AF65-F5344CB8AC3E}">
        <p14:creationId xmlns:p14="http://schemas.microsoft.com/office/powerpoint/2010/main" val="3819435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CF109-920F-08E6-9A7F-370EBE429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30223A1B-365B-59EB-B251-2A263C5D8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74207"/>
          </a:xfrm>
        </p:spPr>
        <p:txBody>
          <a:bodyPr/>
          <a:lstStyle/>
          <a:p>
            <a:pPr algn="ctr"/>
            <a:r>
              <a:rPr lang="it-IT" dirty="0">
                <a:solidFill>
                  <a:schemeClr val="accent1"/>
                </a:solidFill>
              </a:rPr>
              <a:t>RISULTATI</a:t>
            </a:r>
          </a:p>
        </p:txBody>
      </p:sp>
      <p:sp>
        <p:nvSpPr>
          <p:cNvPr id="17" name="Segnaposto contenuto 16">
            <a:extLst>
              <a:ext uri="{FF2B5EF4-FFF2-40B4-BE49-F238E27FC236}">
                <a16:creationId xmlns:a16="http://schemas.microsoft.com/office/drawing/2014/main" id="{F65B44D9-0A8A-CB57-6A54-7D8EB7B15FF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2073275"/>
            <a:ext cx="4638675" cy="2911475"/>
          </a:xfrm>
        </p:spPr>
        <p:txBody>
          <a:bodyPr/>
          <a:lstStyle/>
          <a:p>
            <a:pPr marL="0" indent="0">
              <a:buNone/>
            </a:pPr>
            <a:endParaRPr lang="it-IT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19" name="Segnaposto contenuto 18">
            <a:extLst>
              <a:ext uri="{FF2B5EF4-FFF2-40B4-BE49-F238E27FC236}">
                <a16:creationId xmlns:a16="http://schemas.microsoft.com/office/drawing/2014/main" id="{2AF24783-F209-3375-0A5B-C9D06F04986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551738" y="2073275"/>
            <a:ext cx="4640262" cy="2911475"/>
          </a:xfrm>
        </p:spPr>
        <p:txBody>
          <a:bodyPr/>
          <a:lstStyle/>
          <a:p>
            <a:pPr marL="0" indent="0">
              <a:buNone/>
            </a:pPr>
            <a:endParaRPr lang="it-IT" dirty="0">
              <a:solidFill>
                <a:schemeClr val="accent1"/>
              </a:solidFill>
            </a:endParaRPr>
          </a:p>
          <a:p>
            <a:endParaRPr lang="it-IT" dirty="0"/>
          </a:p>
          <a:p>
            <a:endParaRPr lang="it-IT" dirty="0"/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3D72DC65-3035-53D5-DD54-12D69B09F0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695987"/>
              </p:ext>
            </p:extLst>
          </p:nvPr>
        </p:nvGraphicFramePr>
        <p:xfrm>
          <a:off x="102538" y="2246671"/>
          <a:ext cx="5774412" cy="2564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402">
                  <a:extLst>
                    <a:ext uri="{9D8B030D-6E8A-4147-A177-3AD203B41FA5}">
                      <a16:colId xmlns:a16="http://schemas.microsoft.com/office/drawing/2014/main" val="3900118661"/>
                    </a:ext>
                  </a:extLst>
                </a:gridCol>
                <a:gridCol w="871402">
                  <a:extLst>
                    <a:ext uri="{9D8B030D-6E8A-4147-A177-3AD203B41FA5}">
                      <a16:colId xmlns:a16="http://schemas.microsoft.com/office/drawing/2014/main" val="1937215473"/>
                    </a:ext>
                  </a:extLst>
                </a:gridCol>
                <a:gridCol w="962402">
                  <a:extLst>
                    <a:ext uri="{9D8B030D-6E8A-4147-A177-3AD203B41FA5}">
                      <a16:colId xmlns:a16="http://schemas.microsoft.com/office/drawing/2014/main" val="3802623922"/>
                    </a:ext>
                  </a:extLst>
                </a:gridCol>
                <a:gridCol w="962402">
                  <a:extLst>
                    <a:ext uri="{9D8B030D-6E8A-4147-A177-3AD203B41FA5}">
                      <a16:colId xmlns:a16="http://schemas.microsoft.com/office/drawing/2014/main" val="1218667532"/>
                    </a:ext>
                  </a:extLst>
                </a:gridCol>
                <a:gridCol w="962402">
                  <a:extLst>
                    <a:ext uri="{9D8B030D-6E8A-4147-A177-3AD203B41FA5}">
                      <a16:colId xmlns:a16="http://schemas.microsoft.com/office/drawing/2014/main" val="1842472294"/>
                    </a:ext>
                  </a:extLst>
                </a:gridCol>
                <a:gridCol w="962402">
                  <a:extLst>
                    <a:ext uri="{9D8B030D-6E8A-4147-A177-3AD203B41FA5}">
                      <a16:colId xmlns:a16="http://schemas.microsoft.com/office/drawing/2014/main" val="491501729"/>
                    </a:ext>
                  </a:extLst>
                </a:gridCol>
              </a:tblGrid>
              <a:tr h="994653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dirty="0"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Tipologia di Complicanza</a:t>
                      </a:r>
                      <a:endParaRPr lang="it-IT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dirty="0"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Con Benderella (N=264)</a:t>
                      </a:r>
                      <a:endParaRPr lang="it-IT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dirty="0"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Senza Benderella (N=68)</a:t>
                      </a:r>
                      <a:endParaRPr lang="it-IT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dirty="0"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Differenza Assoluta</a:t>
                      </a:r>
                      <a:endParaRPr lang="it-IT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Test Esatto di Fisher (p-value)</a:t>
                      </a:r>
                      <a:endParaRPr lang="it-IT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Test χ2 (p-value)</a:t>
                      </a:r>
                      <a:endParaRPr lang="it-IT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extLst>
                  <a:ext uri="{0D108BD9-81ED-4DB2-BD59-A6C34878D82A}">
                    <a16:rowId xmlns:a16="http://schemas.microsoft.com/office/drawing/2014/main" val="320078611"/>
                  </a:ext>
                </a:extLst>
              </a:tr>
              <a:tr h="785014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baseline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Precoci (&lt; 30 gg)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baseline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24 (9,09%)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baseline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 (0,00%)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baseline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+9,09%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baseline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0,0065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baseline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0,0204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extLst>
                  <a:ext uri="{0D108BD9-81ED-4DB2-BD59-A6C34878D82A}">
                    <a16:rowId xmlns:a16="http://schemas.microsoft.com/office/drawing/2014/main" val="1576197555"/>
                  </a:ext>
                </a:extLst>
              </a:tr>
              <a:tr h="785014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baseline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Tardive (&gt; 30 gg)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baseline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20 (7,58%)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baseline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3 (4,41%)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baseline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+3,17%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baseline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0,4355</a:t>
                      </a:r>
                      <a:endParaRPr lang="it-IT" sz="1200" kern="150" baseline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buNone/>
                      </a:pPr>
                      <a:r>
                        <a:rPr lang="it-IT" sz="1000" kern="150" baseline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NSimSun" panose="02010609030101010101" pitchFamily="49" charset="-122"/>
                          <a:cs typeface="Arial" panose="020B0604020202020204" pitchFamily="34" charset="0"/>
                        </a:rPr>
                        <a:t>0,5167</a:t>
                      </a:r>
                      <a:endParaRPr lang="it-IT" sz="1200" kern="150" baseline="0" dirty="0">
                        <a:solidFill>
                          <a:schemeClr val="tx2"/>
                        </a:solidFill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b"/>
                </a:tc>
                <a:extLst>
                  <a:ext uri="{0D108BD9-81ED-4DB2-BD59-A6C34878D82A}">
                    <a16:rowId xmlns:a16="http://schemas.microsoft.com/office/drawing/2014/main" val="3424344690"/>
                  </a:ext>
                </a:extLst>
              </a:tr>
            </a:tbl>
          </a:graphicData>
        </a:graphic>
      </p:graphicFrame>
      <p:sp>
        <p:nvSpPr>
          <p:cNvPr id="5" name="Ovale 4">
            <a:extLst>
              <a:ext uri="{FF2B5EF4-FFF2-40B4-BE49-F238E27FC236}">
                <a16:creationId xmlns:a16="http://schemas.microsoft.com/office/drawing/2014/main" id="{E60AE063-01F4-1B8D-6581-BCD7270B57E3}"/>
              </a:ext>
            </a:extLst>
          </p:cNvPr>
          <p:cNvSpPr/>
          <p:nvPr/>
        </p:nvSpPr>
        <p:spPr>
          <a:xfrm>
            <a:off x="4045789" y="3752491"/>
            <a:ext cx="483079" cy="2501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0BEE9B7-553C-FBC5-D777-931A4552DB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0" y="1990663"/>
            <a:ext cx="5636601" cy="307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501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99F334-5376-A5C5-DD1A-9FD0AA859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solidFill>
                  <a:schemeClr val="accent1"/>
                </a:solidFill>
              </a:rPr>
              <a:t>RISULTATI</a:t>
            </a:r>
            <a:endParaRPr lang="it-IT" dirty="0"/>
          </a:p>
        </p:txBody>
      </p:sp>
      <p:pic>
        <p:nvPicPr>
          <p:cNvPr id="5" name="Immagine 4" descr="Immagine che contiene testo, schermata, Carattere, diagramma&#10;&#10;Il contenuto generato dall'IA potrebbe non essere corretto.">
            <a:extLst>
              <a:ext uri="{FF2B5EF4-FFF2-40B4-BE49-F238E27FC236}">
                <a16:creationId xmlns:a16="http://schemas.microsoft.com/office/drawing/2014/main" id="{9B65D8EA-AE87-FAAE-D8D7-FA817C7E3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68" y="1822675"/>
            <a:ext cx="8519863" cy="488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26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02F007-D9C0-2B2A-CDDF-38303F57E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04174"/>
          </a:xfrm>
        </p:spPr>
        <p:txBody>
          <a:bodyPr/>
          <a:lstStyle/>
          <a:p>
            <a:pPr algn="ctr"/>
            <a:r>
              <a:rPr lang="it-IT" dirty="0">
                <a:solidFill>
                  <a:schemeClr val="accent1"/>
                </a:solidFill>
              </a:rPr>
              <a:t>CONCLUSIONI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7AAF6F4-3244-B329-31F4-1389013A857D}"/>
              </a:ext>
            </a:extLst>
          </p:cNvPr>
          <p:cNvSpPr txBox="1"/>
          <p:nvPr/>
        </p:nvSpPr>
        <p:spPr>
          <a:xfrm>
            <a:off x="3048719" y="2094785"/>
            <a:ext cx="6094562" cy="3221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buNone/>
            </a:pPr>
            <a:endParaRPr lang="it-IT" sz="1800" b="1" kern="150" dirty="0">
              <a:solidFill>
                <a:schemeClr val="accent1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it-IT" sz="1800" b="1" kern="150" dirty="0">
                <a:solidFill>
                  <a:schemeClr val="accent1"/>
                </a:solidFill>
                <a:effectLst/>
                <a:latin typeface="+mn-lt"/>
                <a:ea typeface="OpenSymbol" panose="05010000000000000000" pitchFamily="2" charset="2"/>
                <a:cs typeface="OpenSymbol" panose="05010000000000000000" pitchFamily="2" charset="2"/>
              </a:rPr>
              <a:t>Calo Ponderale (%EWL):</a:t>
            </a:r>
            <a:r>
              <a:rPr lang="it-IT" sz="1800" kern="150" dirty="0">
                <a:solidFill>
                  <a:schemeClr val="accent1"/>
                </a:solidFill>
                <a:effectLst/>
                <a:latin typeface="+mn-lt"/>
                <a:ea typeface="OpenSymbol" panose="05010000000000000000" pitchFamily="2" charset="2"/>
                <a:cs typeface="OpenSymbol" panose="05010000000000000000" pitchFamily="2" charset="2"/>
              </a:rPr>
              <a:t> non differenze su %EWL a 1, 3, 6 e 12 mesi.</a:t>
            </a:r>
          </a:p>
          <a:p>
            <a:pPr marL="342900" lvl="0" indent="-342900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it-IT" sz="1800" b="1" kern="150" dirty="0">
                <a:solidFill>
                  <a:schemeClr val="accent1"/>
                </a:solidFill>
                <a:effectLst/>
                <a:latin typeface="+mn-lt"/>
                <a:ea typeface="OpenSymbol" panose="05010000000000000000" pitchFamily="2" charset="2"/>
                <a:cs typeface="OpenSymbol" panose="05010000000000000000" pitchFamily="2" charset="2"/>
              </a:rPr>
              <a:t>Comorbidità:</a:t>
            </a:r>
            <a:r>
              <a:rPr lang="it-IT" sz="1800" kern="150" dirty="0">
                <a:solidFill>
                  <a:schemeClr val="accent1"/>
                </a:solidFill>
                <a:effectLst/>
                <a:latin typeface="+mn-lt"/>
                <a:ea typeface="OpenSymbol" panose="05010000000000000000" pitchFamily="2" charset="2"/>
                <a:cs typeface="OpenSymbol" panose="05010000000000000000" pitchFamily="2" charset="2"/>
              </a:rPr>
              <a:t> nessun vantaggio clinicamente o statisticamente dimostrato dall'aggiunta della benderella per la risoluzione di ipertensione, diabete, apnee notturne e dislipidemia.</a:t>
            </a:r>
          </a:p>
          <a:p>
            <a:pPr marL="342900" lvl="0" indent="-342900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it-IT" sz="1800" b="1" kern="150" dirty="0">
                <a:solidFill>
                  <a:schemeClr val="accent1"/>
                </a:solidFill>
                <a:effectLst/>
                <a:latin typeface="+mn-lt"/>
                <a:ea typeface="OpenSymbol" panose="05010000000000000000" pitchFamily="2" charset="2"/>
                <a:cs typeface="OpenSymbol" panose="05010000000000000000" pitchFamily="2" charset="2"/>
              </a:rPr>
              <a:t>Standard Operativo:</a:t>
            </a:r>
            <a:r>
              <a:rPr lang="it-IT" sz="1800" kern="150" dirty="0">
                <a:solidFill>
                  <a:schemeClr val="accent1"/>
                </a:solidFill>
                <a:effectLst/>
                <a:latin typeface="+mn-lt"/>
                <a:ea typeface="OpenSymbol" panose="05010000000000000000" pitchFamily="2" charset="2"/>
                <a:cs typeface="OpenSymbol" panose="05010000000000000000" pitchFamily="2" charset="2"/>
              </a:rPr>
              <a:t> l'impiego della benderella comporta un </a:t>
            </a:r>
            <a:r>
              <a:rPr lang="it-IT" sz="1800" b="1" kern="150" dirty="0">
                <a:solidFill>
                  <a:schemeClr val="accent1"/>
                </a:solidFill>
                <a:effectLst/>
                <a:latin typeface="+mn-lt"/>
                <a:ea typeface="OpenSymbol" panose="05010000000000000000" pitchFamily="2" charset="2"/>
                <a:cs typeface="OpenSymbol" panose="05010000000000000000" pitchFamily="2" charset="2"/>
              </a:rPr>
              <a:t>maggior tempo operatorio</a:t>
            </a:r>
            <a:r>
              <a:rPr lang="it-IT" sz="1800" kern="150" dirty="0">
                <a:solidFill>
                  <a:schemeClr val="accent1"/>
                </a:solidFill>
                <a:effectLst/>
                <a:latin typeface="+mn-lt"/>
                <a:ea typeface="OpenSymbol" panose="05010000000000000000" pitchFamily="2" charset="2"/>
                <a:cs typeface="OpenSymbol" panose="05010000000000000000" pitchFamily="2" charset="2"/>
              </a:rPr>
              <a:t> di circa 27 minuti (p &lt; 0.001)</a:t>
            </a:r>
          </a:p>
          <a:p>
            <a:pPr lvl="0">
              <a:lnSpc>
                <a:spcPct val="100000"/>
              </a:lnSpc>
              <a:spcAft>
                <a:spcPts val="700"/>
              </a:spcAft>
            </a:pPr>
            <a:endParaRPr lang="it-IT" sz="1200" kern="150" dirty="0">
              <a:solidFill>
                <a:schemeClr val="accent1"/>
              </a:solidFill>
              <a:effectLst/>
              <a:latin typeface="OpenSymbol" panose="05010000000000000000" pitchFamily="2" charset="2"/>
              <a:ea typeface="OpenSymbol" panose="05010000000000000000" pitchFamily="2" charset="2"/>
              <a:cs typeface="OpenSymbol" panose="0501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58202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371</TotalTime>
  <Words>552</Words>
  <Application>Microsoft Office PowerPoint</Application>
  <PresentationFormat>Widescreen</PresentationFormat>
  <Paragraphs>152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Arial</vt:lpstr>
      <vt:lpstr>Calibri</vt:lpstr>
      <vt:lpstr>Google Sans Text</vt:lpstr>
      <vt:lpstr>Liberation Serif</vt:lpstr>
      <vt:lpstr>OpenSymbol</vt:lpstr>
      <vt:lpstr>Wingdings</vt:lpstr>
      <vt:lpstr>RetrospectVTI</vt:lpstr>
      <vt:lpstr>BYPASS GASTRICO CON FUNDECTOMIA E STOMACO ESPLORABILE CON O SENZA BENDERELLA: STUDIO RESTROSPETTIVO</vt:lpstr>
      <vt:lpstr>BYPASS GASTRICO CON FUNDECTOMIA E STOMACO ESPLORABILE SEC. LESTI-ZAPPA</vt:lpstr>
      <vt:lpstr>BYPASS GASTRICO CON FUNDECTOMIA E STOMACO ESPLORABILE SEC. LESTI-ZAPPA</vt:lpstr>
      <vt:lpstr>BENDERELLA E-PTFE: YES OR NOT? </vt:lpstr>
      <vt:lpstr>OBIETTIVI DELLO STUDIO</vt:lpstr>
      <vt:lpstr>CARATTERISTICHE DI BASE</vt:lpstr>
      <vt:lpstr>RISULTATI</vt:lpstr>
      <vt:lpstr>Presentazione standard di PowerPoint</vt:lpstr>
      <vt:lpstr>RISULTATI</vt:lpstr>
      <vt:lpstr>RISULTATI</vt:lpstr>
      <vt:lpstr>RISULTATI</vt:lpstr>
      <vt:lpstr>CONCLUSIONI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Francesca Petrarulo</cp:lastModifiedBy>
  <cp:revision>69</cp:revision>
  <dcterms:created xsi:type="dcterms:W3CDTF">2022-02-27T17:36:31Z</dcterms:created>
  <dcterms:modified xsi:type="dcterms:W3CDTF">2026-09-17T07:22:36Z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